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450" r:id="rId2"/>
    <p:sldId id="589" r:id="rId3"/>
    <p:sldId id="604" r:id="rId4"/>
    <p:sldId id="605" r:id="rId5"/>
    <p:sldId id="606" r:id="rId6"/>
    <p:sldId id="607" r:id="rId7"/>
    <p:sldId id="608" r:id="rId8"/>
    <p:sldId id="487" r:id="rId9"/>
    <p:sldId id="609" r:id="rId10"/>
    <p:sldId id="610" r:id="rId11"/>
    <p:sldId id="611" r:id="rId12"/>
    <p:sldId id="612" r:id="rId13"/>
    <p:sldId id="613" r:id="rId14"/>
    <p:sldId id="614" r:id="rId15"/>
    <p:sldId id="615" r:id="rId16"/>
    <p:sldId id="616" r:id="rId17"/>
    <p:sldId id="617" r:id="rId18"/>
    <p:sldId id="618" r:id="rId19"/>
    <p:sldId id="619" r:id="rId20"/>
    <p:sldId id="651" r:id="rId21"/>
    <p:sldId id="620" r:id="rId22"/>
    <p:sldId id="621" r:id="rId23"/>
    <p:sldId id="622" r:id="rId24"/>
    <p:sldId id="623" r:id="rId25"/>
    <p:sldId id="624" r:id="rId26"/>
    <p:sldId id="625" r:id="rId27"/>
    <p:sldId id="626" r:id="rId28"/>
    <p:sldId id="627" r:id="rId29"/>
    <p:sldId id="628" r:id="rId30"/>
    <p:sldId id="629" r:id="rId31"/>
    <p:sldId id="630" r:id="rId32"/>
    <p:sldId id="631" r:id="rId33"/>
    <p:sldId id="632" r:id="rId34"/>
    <p:sldId id="633" r:id="rId35"/>
    <p:sldId id="634" r:id="rId36"/>
    <p:sldId id="635" r:id="rId37"/>
    <p:sldId id="636" r:id="rId38"/>
    <p:sldId id="637" r:id="rId39"/>
    <p:sldId id="638" r:id="rId40"/>
    <p:sldId id="639" r:id="rId41"/>
    <p:sldId id="640" r:id="rId42"/>
    <p:sldId id="641" r:id="rId43"/>
    <p:sldId id="642" r:id="rId44"/>
    <p:sldId id="643" r:id="rId45"/>
    <p:sldId id="644" r:id="rId46"/>
    <p:sldId id="645" r:id="rId47"/>
    <p:sldId id="646" r:id="rId48"/>
    <p:sldId id="650" r:id="rId49"/>
    <p:sldId id="647" r:id="rId50"/>
    <p:sldId id="648" r:id="rId51"/>
    <p:sldId id="649" r:id="rId52"/>
    <p:sldId id="261" r:id="rId53"/>
    <p:sldId id="262" r:id="rId54"/>
    <p:sldId id="263" r:id="rId55"/>
    <p:sldId id="264" r:id="rId56"/>
    <p:sldId id="588"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6" autoAdjust="0"/>
    <p:restoredTop sz="95588" autoAdjust="0"/>
  </p:normalViewPr>
  <p:slideViewPr>
    <p:cSldViewPr snapToGrid="0" snapToObjects="1">
      <p:cViewPr varScale="1">
        <p:scale>
          <a:sx n="105" d="100"/>
          <a:sy n="105" d="100"/>
        </p:scale>
        <p:origin x="165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1/30/20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we have spent roughly two weeks talking about the divide and conquer. It is essentially a technique to solve large problem. (explain … )</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can imagine queue is a linear array that support three operations, push, pop, and front. push is an operation to insert a new item to the queue, pop is an operation to remove an existing item from the queue, and front is an operation to query the first item in the queue.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279290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stack, the </a:t>
            </a:r>
            <a:r>
              <a:rPr lang="en-US" dirty="0" err="1"/>
              <a:t>c++</a:t>
            </a:r>
            <a:r>
              <a:rPr lang="en-US" dirty="0"/>
              <a:t> standard template library STL has provided us an implementation of queue. It's a template for you to create a stack of literally arbitrary types of items. You can find more information about the API and usage of each method in the official reference manual.</a:t>
            </a:r>
          </a:p>
          <a:p>
            <a:endParaRPr lang="en-US" dirty="0"/>
          </a:p>
          <a:p>
            <a:r>
              <a:rPr lang="en-US" dirty="0"/>
              <a:t>A simple usage is as follows: (explain ... ) </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2980957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 example. The example we are looking at is the "Parenthesis Problem". This is a very important problem in computer science and engineering. IT is also the top 100 list of questions in job interview.</a:t>
            </a:r>
          </a:p>
          <a:p>
            <a:endParaRPr lang="en-US" dirty="0"/>
          </a:p>
          <a:p>
            <a:r>
              <a:rPr lang="en-US" dirty="0"/>
              <a:t>You are given a string of characters each made of three types of parentheses. The normal parenthesis, bracket, and square bracket. Each parenthesis has a pair to match, the opening parenthesis and the closing parenthesis. Similarly, we have opening bracket and closing bracket, and opening square bracket and closing square bracket.</a:t>
            </a:r>
          </a:p>
          <a:p>
            <a:endParaRPr lang="en-US" dirty="0"/>
          </a:p>
          <a:p>
            <a:r>
              <a:rPr lang="en-US" dirty="0"/>
              <a:t>So, you are given a string of these characters, and your job is to tell whether these strings or expressions are valid or not. (follow ... )</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61984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problem important? Well, this parenthesis checking problem is essential for many applications. It's a fundamental routine in the design and implementation of language compiler and systems. For example, (explain...)</a:t>
            </a:r>
          </a:p>
          <a:p>
            <a:endParaRPr lang="en-US" dirty="0"/>
          </a:p>
          <a:p>
            <a:r>
              <a:rPr lang="en-US" dirty="0"/>
              <a:t>Because of the importance, this question is frequently asked by many software companies. And I remembered this is the question I was asked during the qualification example of my PhD career.</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43785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more examples. (explain...)</a:t>
            </a:r>
          </a:p>
          <a:p>
            <a:endParaRPr lang="en-US" dirty="0"/>
          </a:p>
          <a:p>
            <a:r>
              <a:rPr lang="en-US" dirty="0"/>
              <a:t>How can we solve this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243782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interesting property about a valid parenthesis expression is that a sub-expression of a valid expression should also be a valid expression. (Not every sub-expression) e.g.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if you look at the above structure carefully, the color coded cells mark the opening and closing pairs of parenthesis. The entire expression is valid, and sub portions of it are also valid in themselves. This lands a sort of a recursive structure to the problem. For e.g. Consider the expression enclosed within the two green parenthesis in the diagram above. The opening bracket at index </a:t>
            </a:r>
            <a:r>
              <a:rPr lang="en-US" dirty="0"/>
              <a:t>1</a:t>
            </a:r>
            <a:r>
              <a:rPr lang="en-US" sz="1200" b="0" i="0" kern="1200" dirty="0">
                <a:solidFill>
                  <a:schemeClr val="tx1"/>
                </a:solidFill>
                <a:effectLst/>
                <a:latin typeface="+mn-lt"/>
                <a:ea typeface="+mn-ea"/>
                <a:cs typeface="+mn-cs"/>
              </a:rPr>
              <a:t> and the corresponding closing bracket at index </a:t>
            </a:r>
            <a:r>
              <a:rPr lang="en-US" dirty="0"/>
              <a:t>6</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312848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stack data structure can come in handy here in representing this recursive structure of the problem. We can't really process this from the inside out because we don't have an idea about the overall structure. But, the stack can help us process this recursively i.e. from outside to inwards.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2628965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20</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Well, this idea is simple but the implementation is actually not very easy. (explain … )</a:t>
            </a:r>
          </a:p>
          <a:p>
            <a:pPr eaLnBrk="1" hangingPunct="1"/>
            <a:endParaRPr lang="en-US" altLang="zh-TW" dirty="0"/>
          </a:p>
          <a:p>
            <a:pPr eaLnBrk="1" hangingPunct="1"/>
            <a:r>
              <a:rPr lang="en-US" sz="1200" b="0" i="0" kern="1200" dirty="0">
                <a:solidFill>
                  <a:schemeClr val="tx1"/>
                </a:solidFill>
                <a:effectLst/>
                <a:latin typeface="+mn-lt"/>
                <a:ea typeface="+mn-ea"/>
                <a:cs typeface="+mn-cs"/>
              </a:rPr>
              <a:t>The above solution is very inefficient compared to stack based solution we are going to talk about in the next slide. This seems only useful for recursion practice problems.</a:t>
            </a:r>
            <a:endParaRPr lang="en-US" altLang="zh-TW" dirty="0"/>
          </a:p>
        </p:txBody>
      </p:sp>
    </p:spTree>
    <p:extLst>
      <p:ext uri="{BB962C8B-B14F-4D97-AF65-F5344CB8AC3E}">
        <p14:creationId xmlns:p14="http://schemas.microsoft.com/office/powerpoint/2010/main" val="3897407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have a look at the algorithm for this problem using stacks as the intermediate data structure. This problem is a very great example that demonstrate </a:t>
            </a:r>
            <a:r>
              <a:rPr lang="en-US" sz="1200" b="0" i="0" kern="1200" dirty="0" err="1">
                <a:solidFill>
                  <a:schemeClr val="tx1"/>
                </a:solidFill>
                <a:effectLst/>
                <a:latin typeface="+mn-lt"/>
                <a:ea typeface="+mn-ea"/>
                <a:cs typeface="+mn-cs"/>
              </a:rPr>
              <a:t>recurion</a:t>
            </a:r>
            <a:r>
              <a:rPr lang="en-US" sz="1200" b="0" i="0" kern="1200" dirty="0">
                <a:solidFill>
                  <a:schemeClr val="tx1"/>
                </a:solidFill>
                <a:effectLst/>
                <a:latin typeface="+mn-lt"/>
                <a:ea typeface="+mn-ea"/>
                <a:cs typeface="+mn-cs"/>
              </a:rPr>
              <a:t> may not be always the easiest way to solve a problem with the recursive structure. So the algorithm is as follows:</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622016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have a look a dry run for the algorithm and then move onto the implementation.</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278821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many applications of divide and conquer, including sorting, the most fundamental component for all computational problems. Because of its importance, there are just too many sorting algorithms available in the world.</a:t>
            </a:r>
          </a:p>
          <a:p>
            <a:endParaRPr lang="en-US" dirty="0"/>
          </a:p>
          <a:p>
            <a:r>
              <a:rPr lang="en-US" dirty="0"/>
              <a:t>For example, we have bubble sort, that is a N square algorithm, insertion sort we talked about last time and that is also a N square algorithm, selection sort, quick sort, merge sort we talked about last time using divide and conquer to get a </a:t>
            </a:r>
            <a:r>
              <a:rPr lang="en-US" dirty="0" err="1"/>
              <a:t>NlogN</a:t>
            </a:r>
            <a:r>
              <a:rPr lang="en-US" dirty="0"/>
              <a:t> speed, other sorting algorithms include heap sort, radix sort, and so on so forth.</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take a look at another important application of stack in design automation flow of circuits. Remember in the first class, we talked about the IC design flow, logic synthesis, and physical synthesis. One important area is physical design. You are given a circuit netlist that is a bunch of gates with connectivity.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1799826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partition, we have several blocks. And we need to place these blocks in circuit. Definitely, we want to make them as packed as possible. We want to minimize the area. Nobody wants to bring a huge smart phone everyday.</a:t>
            </a:r>
          </a:p>
        </p:txBody>
      </p:sp>
      <p:sp>
        <p:nvSpPr>
          <p:cNvPr id="4" name="Slide Number Placeholder 3"/>
          <p:cNvSpPr>
            <a:spLocks noGrp="1"/>
          </p:cNvSpPr>
          <p:nvPr>
            <p:ph type="sldNum" sz="quarter" idx="5"/>
          </p:nvPr>
        </p:nvSpPr>
        <p:spPr/>
        <p:txBody>
          <a:bodyPr/>
          <a:lstStyle/>
          <a:p>
            <a:fld id="{AAE100B7-F0F0-BA4B-98D9-DC51A8C921F3}" type="slidenum">
              <a:rPr lang="en-US" smtClean="0"/>
              <a:t>36</a:t>
            </a:fld>
            <a:endParaRPr lang="en-US"/>
          </a:p>
        </p:txBody>
      </p:sp>
    </p:spTree>
    <p:extLst>
      <p:ext uri="{BB962C8B-B14F-4D97-AF65-F5344CB8AC3E}">
        <p14:creationId xmlns:p14="http://schemas.microsoft.com/office/powerpoint/2010/main" val="2882708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problem of floorplanning. (follow ... )</a:t>
            </a:r>
          </a:p>
        </p:txBody>
      </p:sp>
      <p:sp>
        <p:nvSpPr>
          <p:cNvPr id="4" name="Slide Number Placeholder 3"/>
          <p:cNvSpPr>
            <a:spLocks noGrp="1"/>
          </p:cNvSpPr>
          <p:nvPr>
            <p:ph type="sldNum" sz="quarter" idx="5"/>
          </p:nvPr>
        </p:nvSpPr>
        <p:spPr/>
        <p:txBody>
          <a:bodyPr/>
          <a:lstStyle/>
          <a:p>
            <a:fld id="{AAE100B7-F0F0-BA4B-98D9-DC51A8C921F3}" type="slidenum">
              <a:rPr lang="en-US" smtClean="0"/>
              <a:t>37</a:t>
            </a:fld>
            <a:endParaRPr lang="en-US"/>
          </a:p>
        </p:txBody>
      </p:sp>
    </p:spTree>
    <p:extLst>
      <p:ext uri="{BB962C8B-B14F-4D97-AF65-F5344CB8AC3E}">
        <p14:creationId xmlns:p14="http://schemas.microsoft.com/office/powerpoint/2010/main" val="241711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formal formulation is: </a:t>
            </a:r>
          </a:p>
        </p:txBody>
      </p:sp>
      <p:sp>
        <p:nvSpPr>
          <p:cNvPr id="4" name="Slide Number Placeholder 3"/>
          <p:cNvSpPr>
            <a:spLocks noGrp="1"/>
          </p:cNvSpPr>
          <p:nvPr>
            <p:ph type="sldNum" sz="quarter" idx="5"/>
          </p:nvPr>
        </p:nvSpPr>
        <p:spPr/>
        <p:txBody>
          <a:bodyPr/>
          <a:lstStyle/>
          <a:p>
            <a:fld id="{AAE100B7-F0F0-BA4B-98D9-DC51A8C921F3}" type="slidenum">
              <a:rPr lang="en-US" smtClean="0"/>
              <a:t>38</a:t>
            </a:fld>
            <a:endParaRPr lang="en-US"/>
          </a:p>
        </p:txBody>
      </p:sp>
    </p:spTree>
    <p:extLst>
      <p:ext uri="{BB962C8B-B14F-4D97-AF65-F5344CB8AC3E}">
        <p14:creationId xmlns:p14="http://schemas.microsoft.com/office/powerpoint/2010/main" val="4218288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to make them as packed as possible? Because, if there is any space that falls outside these blocks, or any gaps between blocks, that space is wasted. This is something people call “dead space”. Because you can’t do anything on that space. The larger the dead space, the more interconnect you may run through. So, minimizing the area is the same as minimizing the dead space.</a:t>
            </a:r>
          </a:p>
        </p:txBody>
      </p:sp>
      <p:sp>
        <p:nvSpPr>
          <p:cNvPr id="4" name="Slide Number Placeholder 3"/>
          <p:cNvSpPr>
            <a:spLocks noGrp="1"/>
          </p:cNvSpPr>
          <p:nvPr>
            <p:ph type="sldNum" sz="quarter" idx="5"/>
          </p:nvPr>
        </p:nvSpPr>
        <p:spPr/>
        <p:txBody>
          <a:bodyPr/>
          <a:lstStyle/>
          <a:p>
            <a:fld id="{AAE100B7-F0F0-BA4B-98D9-DC51A8C921F3}" type="slidenum">
              <a:rPr lang="en-US" smtClean="0"/>
              <a:t>39</a:t>
            </a:fld>
            <a:endParaRPr lang="en-US"/>
          </a:p>
        </p:txBody>
      </p:sp>
    </p:spTree>
    <p:extLst>
      <p:ext uri="{BB962C8B-B14F-4D97-AF65-F5344CB8AC3E}">
        <p14:creationId xmlns:p14="http://schemas.microsoft.com/office/powerpoint/2010/main" val="1561494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solve this problem computationally, we need a systematical way to represent our solution. We need to formulate this problem into something that is friendly for computers to solve. That is, we need a computational representation of a floorplan.</a:t>
            </a:r>
          </a:p>
          <a:p>
            <a:endParaRPr lang="en-US" dirty="0"/>
          </a:p>
          <a:p>
            <a:r>
              <a:rPr lang="en-US" dirty="0"/>
              <a:t>There are two types of floorplans: slicing floorplan and non-slicing floorplan. Slicing floorplan is the one ... (follow). That means, you can iteratively apply a horizontal cut or a vertical cut to separate each block out of the packed area. For example (explain ... )</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3525576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let's take a look at one more example of slicing floorplan.</a:t>
            </a:r>
          </a:p>
        </p:txBody>
      </p:sp>
      <p:sp>
        <p:nvSpPr>
          <p:cNvPr id="4" name="Slide Number Placeholder 3"/>
          <p:cNvSpPr>
            <a:spLocks noGrp="1"/>
          </p:cNvSpPr>
          <p:nvPr>
            <p:ph type="sldNum" sz="quarter" idx="5"/>
          </p:nvPr>
        </p:nvSpPr>
        <p:spPr/>
        <p:txBody>
          <a:bodyPr/>
          <a:lstStyle/>
          <a:p>
            <a:fld id="{AAE100B7-F0F0-BA4B-98D9-DC51A8C921F3}" type="slidenum">
              <a:rPr lang="en-US" smtClean="0"/>
              <a:t>41</a:t>
            </a:fld>
            <a:endParaRPr lang="en-US"/>
          </a:p>
        </p:txBody>
      </p:sp>
    </p:spTree>
    <p:extLst>
      <p:ext uri="{BB962C8B-B14F-4D97-AF65-F5344CB8AC3E}">
        <p14:creationId xmlns:p14="http://schemas.microsoft.com/office/powerpoint/2010/main" val="3928019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42</a:t>
            </a:fld>
            <a:endParaRPr lang="en-US"/>
          </a:p>
        </p:txBody>
      </p:sp>
    </p:spTree>
    <p:extLst>
      <p:ext uri="{BB962C8B-B14F-4D97-AF65-F5344CB8AC3E}">
        <p14:creationId xmlns:p14="http://schemas.microsoft.com/office/powerpoint/2010/main" val="3361064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representation, people came up with many classical algorithms, and one of the first work is the one published by Martin Wong ...</a:t>
            </a:r>
          </a:p>
          <a:p>
            <a:endParaRPr lang="en-US" dirty="0"/>
          </a:p>
          <a:p>
            <a:r>
              <a:rPr lang="en-US" dirty="0"/>
              <a:t>This is one of the early works that applied this slicing representation to solve the floorplan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43</a:t>
            </a:fld>
            <a:endParaRPr lang="en-US"/>
          </a:p>
        </p:txBody>
      </p:sp>
    </p:spTree>
    <p:extLst>
      <p:ext uri="{BB962C8B-B14F-4D97-AF65-F5344CB8AC3E}">
        <p14:creationId xmlns:p14="http://schemas.microsoft.com/office/powerpoint/2010/main" val="2697079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property of a slicing floorplan. We need to transform a slicing floorplan to a data structure that can represent the slicing floorplan. Now, vertical cut and horizontal cut are both binary operations, right? You apply a horizontal cut, the chip is separated to two parts, top and bottom. You apply a vertical cut, the chip is separated to two parts, left and right. So they are binary operations, and we can represent them in a tree structure, in a binary tree. A binary tree has a bunch of nodes, and each node has two children that represents the partition results of a vertical or horizontal cut. The tree is thus representing the entire cut of a slicing floorplan.</a:t>
            </a:r>
          </a:p>
        </p:txBody>
      </p:sp>
      <p:sp>
        <p:nvSpPr>
          <p:cNvPr id="4" name="Slide Number Placeholder 3"/>
          <p:cNvSpPr>
            <a:spLocks noGrp="1"/>
          </p:cNvSpPr>
          <p:nvPr>
            <p:ph type="sldNum" sz="quarter" idx="5"/>
          </p:nvPr>
        </p:nvSpPr>
        <p:spPr/>
        <p:txBody>
          <a:bodyPr/>
          <a:lstStyle/>
          <a:p>
            <a:fld id="{AAE100B7-F0F0-BA4B-98D9-DC51A8C921F3}" type="slidenum">
              <a:rPr lang="en-US" smtClean="0"/>
              <a:t>44</a:t>
            </a:fld>
            <a:endParaRPr lang="en-US"/>
          </a:p>
        </p:txBody>
      </p:sp>
    </p:spTree>
    <p:extLst>
      <p:ext uri="{BB962C8B-B14F-4D97-AF65-F5344CB8AC3E}">
        <p14:creationId xmlns:p14="http://schemas.microsoft.com/office/powerpoint/2010/main" val="248358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 there are so many sorting algorithms, which one I should use? Do I use bubble sort, or merge sort or quick sort? Well, the answer is NOT depend, in fact, </a:t>
            </a:r>
            <a:r>
              <a:rPr lang="en-US" dirty="0" err="1"/>
              <a:t>waht</a:t>
            </a:r>
            <a:r>
              <a:rPr lang="en-US" dirty="0"/>
              <a:t> you need is, for 90% of the problems, std::sort, and that's the sorting algorithm in C++ standard library. It's very fast, and it is a mix of different algorithms together to sort the items. Fast enough, most of cases, std::sort is more than enough. So, just use it. But it's always to understand how divide and conquer can help sort. Actually, std::sort applies divide and conquer to some extent.</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300984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traverse a tree. There are many ways to traverse a tree. One of the methods we are talking about here is postfix traversal on a binary tree. Idea is very simple, you start from the root, and traverse all the way down to the entire tree. During the traversal, you go to the left subtree, and then right subtree. After you traverse all left and right subtrees, you process the node in the recursion. For this example, we simply print the id of this node.</a:t>
            </a:r>
          </a:p>
        </p:txBody>
      </p:sp>
      <p:sp>
        <p:nvSpPr>
          <p:cNvPr id="4" name="Slide Number Placeholder 3"/>
          <p:cNvSpPr>
            <a:spLocks noGrp="1"/>
          </p:cNvSpPr>
          <p:nvPr>
            <p:ph type="sldNum" sz="quarter" idx="5"/>
          </p:nvPr>
        </p:nvSpPr>
        <p:spPr/>
        <p:txBody>
          <a:bodyPr/>
          <a:lstStyle/>
          <a:p>
            <a:fld id="{AAE100B7-F0F0-BA4B-98D9-DC51A8C921F3}" type="slidenum">
              <a:rPr lang="en-US" smtClean="0"/>
              <a:t>45</a:t>
            </a:fld>
            <a:endParaRPr lang="en-US"/>
          </a:p>
        </p:txBody>
      </p:sp>
    </p:spTree>
    <p:extLst>
      <p:ext uri="{BB962C8B-B14F-4D97-AF65-F5344CB8AC3E}">
        <p14:creationId xmlns:p14="http://schemas.microsoft.com/office/powerpoint/2010/main" val="2771470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ahoma"/>
                <a:ea typeface="新細明體"/>
              </a:rPr>
              <a:t>Postfix expression: </a:t>
            </a:r>
            <a:r>
              <a:rPr lang="en-US" sz="1200" i="1" dirty="0">
                <a:solidFill>
                  <a:srgbClr val="000000"/>
                </a:solidFill>
                <a:latin typeface="Tahoma"/>
                <a:ea typeface="新細明體"/>
              </a:rPr>
              <a:t>12H345HHV</a:t>
            </a:r>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46</a:t>
            </a:fld>
            <a:endParaRPr lang="en-US"/>
          </a:p>
        </p:txBody>
      </p:sp>
    </p:spTree>
    <p:extLst>
      <p:ext uri="{BB962C8B-B14F-4D97-AF65-F5344CB8AC3E}">
        <p14:creationId xmlns:p14="http://schemas.microsoft.com/office/powerpoint/2010/main" val="1018659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postfix traversal has another famous name, polish expression. (follows…)</a:t>
            </a:r>
          </a:p>
        </p:txBody>
      </p:sp>
      <p:sp>
        <p:nvSpPr>
          <p:cNvPr id="4" name="Slide Number Placeholder 3"/>
          <p:cNvSpPr>
            <a:spLocks noGrp="1"/>
          </p:cNvSpPr>
          <p:nvPr>
            <p:ph type="sldNum" sz="quarter" idx="5"/>
          </p:nvPr>
        </p:nvSpPr>
        <p:spPr/>
        <p:txBody>
          <a:bodyPr/>
          <a:lstStyle/>
          <a:p>
            <a:fld id="{AAE100B7-F0F0-BA4B-98D9-DC51A8C921F3}" type="slidenum">
              <a:rPr lang="en-US" smtClean="0"/>
              <a:t>47</a:t>
            </a:fld>
            <a:endParaRPr lang="en-US"/>
          </a:p>
        </p:txBody>
      </p:sp>
    </p:spTree>
    <p:extLst>
      <p:ext uri="{BB962C8B-B14F-4D97-AF65-F5344CB8AC3E}">
        <p14:creationId xmlns:p14="http://schemas.microsoft.com/office/powerpoint/2010/main" val="622857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48</a:t>
            </a:fld>
            <a:endParaRPr lang="en-US"/>
          </a:p>
        </p:txBody>
      </p:sp>
    </p:spTree>
    <p:extLst>
      <p:ext uri="{BB962C8B-B14F-4D97-AF65-F5344CB8AC3E}">
        <p14:creationId xmlns:p14="http://schemas.microsoft.com/office/powerpoint/2010/main" val="1585690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p:cNvSpPr>
          <p:nvPr>
            <p:ph type="body"/>
          </p:nvPr>
        </p:nvSpPr>
        <p:spPr>
          <a:xfrm>
            <a:off x="906120" y="4715280"/>
            <a:ext cx="4985280" cy="4467240"/>
          </a:xfrm>
          <a:prstGeom prst="rect">
            <a:avLst/>
          </a:prstGeom>
        </p:spPr>
        <p:txBody>
          <a:bodyPr lIns="95400" tIns="47520" rIns="95400" bIns="47520"/>
          <a:lstStyle/>
          <a:p>
            <a:r>
              <a:rPr lang="en-US" dirty="0"/>
              <a:t>Now, we know how to perturb a solution represented by a slicing tree. We </a:t>
            </a:r>
            <a:r>
              <a:rPr lang="en-US" dirty="0" err="1"/>
              <a:t>havn’t</a:t>
            </a:r>
            <a:r>
              <a:rPr lang="en-US" dirty="0"/>
              <a:t> convinced ourselves that, for a given polish expression, how do we convert it back to the 2D floorplan. An expression here is just a linear sequence of block numbers and cut type, either H or V. And we need to know the corresponding 2D floorplan.</a:t>
            </a:r>
            <a:endParaRPr dirty="0"/>
          </a:p>
        </p:txBody>
      </p:sp>
      <p:sp>
        <p:nvSpPr>
          <p:cNvPr id="557" name="TextShape 2"/>
          <p:cNvSpPr txBox="1"/>
          <p:nvPr/>
        </p:nvSpPr>
        <p:spPr>
          <a:xfrm>
            <a:off x="3851640" y="9432360"/>
            <a:ext cx="2945520" cy="495360"/>
          </a:xfrm>
          <a:prstGeom prst="rect">
            <a:avLst/>
          </a:prstGeom>
        </p:spPr>
        <p:txBody>
          <a:bodyPr lIns="95400" tIns="47520" rIns="95400" bIns="47520" anchor="b"/>
          <a:lstStyle/>
          <a:p>
            <a:pPr>
              <a:lnSpc>
                <a:spcPct val="100000"/>
              </a:lnSpc>
            </a:pPr>
            <a:fld id="{C9115A67-4206-46FE-A134-615C4B92E2DD}" type="slidenum">
              <a:rPr lang="en-US" sz="1300">
                <a:solidFill>
                  <a:srgbClr val="000000"/>
                </a:solidFill>
                <a:latin typeface="Tahoma"/>
                <a:ea typeface="新細明體"/>
              </a:rPr>
              <a:t>52</a:t>
            </a:fld>
            <a:endParaRPr/>
          </a:p>
        </p:txBody>
      </p:sp>
    </p:spTree>
    <p:extLst>
      <p:ext uri="{BB962C8B-B14F-4D97-AF65-F5344CB8AC3E}">
        <p14:creationId xmlns:p14="http://schemas.microsoft.com/office/powerpoint/2010/main" val="1090687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p:cNvSpPr>
          <p:nvPr>
            <p:ph type="body"/>
          </p:nvPr>
        </p:nvSpPr>
        <p:spPr>
          <a:xfrm>
            <a:off x="906120" y="4715280"/>
            <a:ext cx="4985280" cy="4467240"/>
          </a:xfrm>
          <a:prstGeom prst="rect">
            <a:avLst/>
          </a:prstGeom>
        </p:spPr>
        <p:txBody>
          <a:bodyPr lIns="95400" tIns="47520" rIns="95400" bIns="47520"/>
          <a:lstStyle/>
          <a:p>
            <a:endParaRPr/>
          </a:p>
        </p:txBody>
      </p:sp>
      <p:sp>
        <p:nvSpPr>
          <p:cNvPr id="559" name="TextShape 2"/>
          <p:cNvSpPr txBox="1"/>
          <p:nvPr/>
        </p:nvSpPr>
        <p:spPr>
          <a:xfrm>
            <a:off x="3851640" y="9432360"/>
            <a:ext cx="2945520" cy="495360"/>
          </a:xfrm>
          <a:prstGeom prst="rect">
            <a:avLst/>
          </a:prstGeom>
        </p:spPr>
        <p:txBody>
          <a:bodyPr lIns="95400" tIns="47520" rIns="95400" bIns="47520" anchor="b"/>
          <a:lstStyle/>
          <a:p>
            <a:pPr>
              <a:lnSpc>
                <a:spcPct val="100000"/>
              </a:lnSpc>
            </a:pPr>
            <a:fld id="{63255996-0392-4F91-A736-D01CA2404351}" type="slidenum">
              <a:rPr lang="en-US" sz="1300">
                <a:solidFill>
                  <a:srgbClr val="000000"/>
                </a:solidFill>
                <a:latin typeface="Tahoma"/>
                <a:ea typeface="新細明體"/>
              </a:rPr>
              <a:t>53</a:t>
            </a:fld>
            <a:endParaRPr/>
          </a:p>
        </p:txBody>
      </p:sp>
    </p:spTree>
    <p:extLst>
      <p:ext uri="{BB962C8B-B14F-4D97-AF65-F5344CB8AC3E}">
        <p14:creationId xmlns:p14="http://schemas.microsoft.com/office/powerpoint/2010/main" val="104433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body"/>
          </p:nvPr>
        </p:nvSpPr>
        <p:spPr>
          <a:xfrm>
            <a:off x="906120" y="4715280"/>
            <a:ext cx="4985280" cy="4467240"/>
          </a:xfrm>
          <a:prstGeom prst="rect">
            <a:avLst/>
          </a:prstGeom>
        </p:spPr>
        <p:txBody>
          <a:bodyPr lIns="95400" tIns="47520" rIns="95400" bIns="47520"/>
          <a:lstStyle/>
          <a:p>
            <a:endParaRPr/>
          </a:p>
        </p:txBody>
      </p:sp>
      <p:sp>
        <p:nvSpPr>
          <p:cNvPr id="561" name="TextShape 2"/>
          <p:cNvSpPr txBox="1"/>
          <p:nvPr/>
        </p:nvSpPr>
        <p:spPr>
          <a:xfrm>
            <a:off x="3851640" y="9432360"/>
            <a:ext cx="2945520" cy="495360"/>
          </a:xfrm>
          <a:prstGeom prst="rect">
            <a:avLst/>
          </a:prstGeom>
        </p:spPr>
        <p:txBody>
          <a:bodyPr lIns="95400" tIns="47520" rIns="95400" bIns="47520" anchor="b"/>
          <a:lstStyle/>
          <a:p>
            <a:pPr>
              <a:lnSpc>
                <a:spcPct val="100000"/>
              </a:lnSpc>
            </a:pPr>
            <a:fld id="{D7C73A75-B3B1-48D4-BDFE-048CAD06E17C}" type="slidenum">
              <a:rPr lang="en-US" sz="1300">
                <a:solidFill>
                  <a:srgbClr val="000000"/>
                </a:solidFill>
                <a:latin typeface="Tahoma"/>
                <a:ea typeface="新細明體"/>
              </a:rPr>
              <a:t>54</a:t>
            </a:fld>
            <a:endParaRPr/>
          </a:p>
        </p:txBody>
      </p:sp>
    </p:spTree>
    <p:extLst>
      <p:ext uri="{BB962C8B-B14F-4D97-AF65-F5344CB8AC3E}">
        <p14:creationId xmlns:p14="http://schemas.microsoft.com/office/powerpoint/2010/main" val="1247199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body"/>
          </p:nvPr>
        </p:nvSpPr>
        <p:spPr>
          <a:xfrm>
            <a:off x="906120" y="4715280"/>
            <a:ext cx="4985280" cy="4467240"/>
          </a:xfrm>
          <a:prstGeom prst="rect">
            <a:avLst/>
          </a:prstGeom>
        </p:spPr>
        <p:txBody>
          <a:bodyPr lIns="95400" tIns="47520" rIns="95400" bIns="47520"/>
          <a:lstStyle/>
          <a:p>
            <a:endParaRPr/>
          </a:p>
        </p:txBody>
      </p:sp>
      <p:sp>
        <p:nvSpPr>
          <p:cNvPr id="563" name="TextShape 2"/>
          <p:cNvSpPr txBox="1"/>
          <p:nvPr/>
        </p:nvSpPr>
        <p:spPr>
          <a:xfrm>
            <a:off x="3851640" y="9432360"/>
            <a:ext cx="2945520" cy="495360"/>
          </a:xfrm>
          <a:prstGeom prst="rect">
            <a:avLst/>
          </a:prstGeom>
        </p:spPr>
        <p:txBody>
          <a:bodyPr lIns="95400" tIns="47520" rIns="95400" bIns="47520" anchor="b"/>
          <a:lstStyle/>
          <a:p>
            <a:pPr>
              <a:lnSpc>
                <a:spcPct val="100000"/>
              </a:lnSpc>
            </a:pPr>
            <a:fld id="{7C8AA040-6B3A-446F-AB6D-A2CC6FE0E1FA}" type="slidenum">
              <a:rPr lang="en-US" sz="1300">
                <a:solidFill>
                  <a:srgbClr val="000000"/>
                </a:solidFill>
                <a:latin typeface="Tahoma"/>
                <a:ea typeface="新細明體"/>
              </a:rPr>
              <a:t>55</a:t>
            </a:fld>
            <a:endParaRPr/>
          </a:p>
        </p:txBody>
      </p:sp>
    </p:spTree>
    <p:extLst>
      <p:ext uri="{BB962C8B-B14F-4D97-AF65-F5344CB8AC3E}">
        <p14:creationId xmlns:p14="http://schemas.microsoft.com/office/powerpoint/2010/main" val="397814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moving to a new series. We are going to spend time talking about some fundamental data structures. A data structure is nothing but a collection of items to support insertion, deletion, and query. Insertion inserts a new item to the collection, deletion removes an item from the collection, and query asks for an item from the collection. All operations follow certain orders and different data structures have different orders. </a:t>
            </a:r>
          </a:p>
          <a:p>
            <a:endParaRPr lang="en-US" dirty="0"/>
          </a:p>
          <a:p>
            <a:r>
              <a:rPr lang="en-US" dirty="0"/>
              <a:t>The first data structure we are going to talk about is stack. A stack is an ordered ...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54002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image stack is simply a linear array that maintains a bunch of items in a first-in-last-out order or last-in-first-out order.</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246907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is the standard template library (STL) has provided us a stack implementation. It's a template library for you to create a stack to hold arbitrary types of items. The usage is as follows: (include -&gt; template -&gt; push -&gt; query -&gt; drain out all items)</a:t>
            </a:r>
          </a:p>
          <a:p>
            <a:endParaRPr lang="en-US" dirty="0"/>
          </a:p>
          <a:p>
            <a:r>
              <a:rPr lang="en-US" dirty="0"/>
              <a:t>You may find more useful information at the official stack reference. That page has a very clear explanation about each method defined in the stack and the meaning of each API.</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69625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has a lot of applications. One of them is recursion. (explain recurse A-&gt;B-&gt;C)</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38117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8</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So, there is a very famous statement, I am not saying it's an official theory, but an engineering statement: All recursive algorithm ... (follow)</a:t>
            </a:r>
          </a:p>
          <a:p>
            <a:pPr eaLnBrk="1" hangingPunct="1"/>
            <a:endParaRPr lang="en-US" altLang="zh-TW" dirty="0"/>
          </a:p>
          <a:p>
            <a:pPr eaLnBrk="1" hangingPunct="1"/>
            <a:r>
              <a:rPr lang="en-US" altLang="zh-TW" dirty="0"/>
              <a:t>And, why are we doing this? The main reason to unroll a recursive problem using stack and write it iteratively is performance. (explain)</a:t>
            </a:r>
          </a:p>
        </p:txBody>
      </p:sp>
    </p:spTree>
    <p:extLst>
      <p:ext uri="{BB962C8B-B14F-4D97-AF65-F5344CB8AC3E}">
        <p14:creationId xmlns:p14="http://schemas.microsoft.com/office/powerpoint/2010/main" val="17847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structure in the opposite direction to stack is queue. Similar to stack, queue is a data structure that </a:t>
            </a:r>
            <a:r>
              <a:rPr lang="en-US" dirty="0" err="1"/>
              <a:t>supoprts</a:t>
            </a:r>
            <a:r>
              <a:rPr lang="en-US" dirty="0"/>
              <a:t> push and pop operations to insert and remove items into and from a collection. A queue is an (follow...)</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565607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1/30/20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4276328826"/>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1/30/20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1/30/20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1/30/20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1/30/20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1/30/20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1/30/20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cppreference.com/w/cpp/container/queu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cppreference.com/w/cpp/algorithm/sor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fab-hinton.pp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cppreference.com/w/cpp/container/stac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4: Stack, Queue, and VLSI Floorplan</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7EF44-1A36-6047-AD67-3C9A02865E33}"/>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36D0CD7A-E2F8-3C4D-A8FB-A8425B6C36F3}"/>
              </a:ext>
            </a:extLst>
          </p:cNvPr>
          <p:cNvSpPr>
            <a:spLocks noGrp="1"/>
          </p:cNvSpPr>
          <p:nvPr>
            <p:ph type="title"/>
          </p:nvPr>
        </p:nvSpPr>
        <p:spPr/>
        <p:txBody>
          <a:bodyPr/>
          <a:lstStyle/>
          <a:p>
            <a:r>
              <a:rPr lang="en-US" dirty="0"/>
              <a:t>Visualization of Queue</a:t>
            </a:r>
          </a:p>
        </p:txBody>
      </p:sp>
      <p:sp>
        <p:nvSpPr>
          <p:cNvPr id="4" name="Content Placeholder 3">
            <a:extLst>
              <a:ext uri="{FF2B5EF4-FFF2-40B4-BE49-F238E27FC236}">
                <a16:creationId xmlns:a16="http://schemas.microsoft.com/office/drawing/2014/main" id="{34B6BAA6-2F8E-0049-BE4E-4C96C564B403}"/>
              </a:ext>
            </a:extLst>
          </p:cNvPr>
          <p:cNvSpPr>
            <a:spLocks noGrp="1"/>
          </p:cNvSpPr>
          <p:nvPr>
            <p:ph idx="1"/>
          </p:nvPr>
        </p:nvSpPr>
        <p:spPr/>
        <p:txBody>
          <a:bodyPr/>
          <a:lstStyle/>
          <a:p>
            <a:pPr algn="just"/>
            <a:r>
              <a:rPr lang="en-US" altLang="zh-TW" dirty="0"/>
              <a:t>Main Subroutine </a:t>
            </a:r>
          </a:p>
          <a:p>
            <a:pPr lvl="1" algn="just"/>
            <a:r>
              <a:rPr lang="en-US" altLang="zh-TW" dirty="0"/>
              <a:t>Push</a:t>
            </a:r>
          </a:p>
          <a:p>
            <a:pPr lvl="1" algn="just"/>
            <a:r>
              <a:rPr lang="en-US" altLang="zh-TW" dirty="0"/>
              <a:t>Pop</a:t>
            </a:r>
          </a:p>
          <a:p>
            <a:pPr lvl="1" algn="just"/>
            <a:r>
              <a:rPr lang="en-US" altLang="zh-TW" dirty="0"/>
              <a:t>front</a:t>
            </a:r>
          </a:p>
          <a:p>
            <a:pPr lvl="1" algn="just"/>
            <a:endParaRPr lang="en-US" altLang="zh-TW" dirty="0">
              <a:solidFill>
                <a:schemeClr val="accent5">
                  <a:lumMod val="75000"/>
                </a:schemeClr>
              </a:solidFill>
            </a:endParaRPr>
          </a:p>
          <a:p>
            <a:pPr lvl="1" algn="just"/>
            <a:endParaRPr lang="en-US" altLang="zh-TW" dirty="0"/>
          </a:p>
          <a:p>
            <a:endParaRPr lang="en-US" dirty="0"/>
          </a:p>
        </p:txBody>
      </p:sp>
      <p:sp>
        <p:nvSpPr>
          <p:cNvPr id="5" name="Line 4">
            <a:extLst>
              <a:ext uri="{FF2B5EF4-FFF2-40B4-BE49-F238E27FC236}">
                <a16:creationId xmlns:a16="http://schemas.microsoft.com/office/drawing/2014/main" id="{EE358887-9D18-9343-91D7-95D2F611D74E}"/>
              </a:ext>
            </a:extLst>
          </p:cNvPr>
          <p:cNvSpPr>
            <a:spLocks noChangeShapeType="1"/>
          </p:cNvSpPr>
          <p:nvPr/>
        </p:nvSpPr>
        <p:spPr bwMode="auto">
          <a:xfrm>
            <a:off x="2427567" y="3523233"/>
            <a:ext cx="0" cy="1973262"/>
          </a:xfrm>
          <a:prstGeom prst="line">
            <a:avLst/>
          </a:prstGeom>
          <a:noFill/>
          <a:ln w="38100">
            <a:solidFill>
              <a:schemeClr val="tx1"/>
            </a:solidFill>
            <a:round/>
            <a:headEnd/>
            <a:tailEnd/>
          </a:ln>
        </p:spPr>
        <p:txBody>
          <a:bodyPr/>
          <a:lstStyle/>
          <a:p>
            <a:endParaRPr lang="zh-TW" altLang="en-US"/>
          </a:p>
        </p:txBody>
      </p:sp>
      <p:sp>
        <p:nvSpPr>
          <p:cNvPr id="6" name="Line 5">
            <a:extLst>
              <a:ext uri="{FF2B5EF4-FFF2-40B4-BE49-F238E27FC236}">
                <a16:creationId xmlns:a16="http://schemas.microsoft.com/office/drawing/2014/main" id="{584F8E06-4741-404A-9606-B801DD439A0C}"/>
              </a:ext>
            </a:extLst>
          </p:cNvPr>
          <p:cNvSpPr>
            <a:spLocks noChangeShapeType="1"/>
          </p:cNvSpPr>
          <p:nvPr/>
        </p:nvSpPr>
        <p:spPr bwMode="auto">
          <a:xfrm>
            <a:off x="3657880" y="3526408"/>
            <a:ext cx="0" cy="1973262"/>
          </a:xfrm>
          <a:prstGeom prst="line">
            <a:avLst/>
          </a:prstGeom>
          <a:noFill/>
          <a:ln w="38100">
            <a:solidFill>
              <a:schemeClr val="tx1"/>
            </a:solidFill>
            <a:round/>
            <a:headEnd/>
            <a:tailEnd/>
          </a:ln>
        </p:spPr>
        <p:txBody>
          <a:bodyPr/>
          <a:lstStyle/>
          <a:p>
            <a:endParaRPr lang="zh-TW" altLang="en-US"/>
          </a:p>
        </p:txBody>
      </p:sp>
      <p:sp>
        <p:nvSpPr>
          <p:cNvPr id="7" name="Line 6">
            <a:extLst>
              <a:ext uri="{FF2B5EF4-FFF2-40B4-BE49-F238E27FC236}">
                <a16:creationId xmlns:a16="http://schemas.microsoft.com/office/drawing/2014/main" id="{6F2E7D9D-F6E1-574F-8558-BEDB1192F0ED}"/>
              </a:ext>
            </a:extLst>
          </p:cNvPr>
          <p:cNvSpPr>
            <a:spLocks noChangeShapeType="1"/>
          </p:cNvSpPr>
          <p:nvPr/>
        </p:nvSpPr>
        <p:spPr bwMode="auto">
          <a:xfrm>
            <a:off x="2425980" y="5480620"/>
            <a:ext cx="1233487" cy="0"/>
          </a:xfrm>
          <a:prstGeom prst="line">
            <a:avLst/>
          </a:prstGeom>
          <a:noFill/>
          <a:ln w="38100">
            <a:solidFill>
              <a:schemeClr val="tx1"/>
            </a:solidFill>
            <a:round/>
            <a:headEnd/>
            <a:tailEnd/>
          </a:ln>
        </p:spPr>
        <p:txBody>
          <a:bodyPr/>
          <a:lstStyle/>
          <a:p>
            <a:endParaRPr lang="zh-TW" altLang="en-US"/>
          </a:p>
        </p:txBody>
      </p:sp>
      <p:sp>
        <p:nvSpPr>
          <p:cNvPr id="8" name="Rectangle 7">
            <a:extLst>
              <a:ext uri="{FF2B5EF4-FFF2-40B4-BE49-F238E27FC236}">
                <a16:creationId xmlns:a16="http://schemas.microsoft.com/office/drawing/2014/main" id="{52D95766-BF67-AB4A-A125-F7A7CDED5253}"/>
              </a:ext>
            </a:extLst>
          </p:cNvPr>
          <p:cNvSpPr>
            <a:spLocks noChangeArrowheads="1"/>
          </p:cNvSpPr>
          <p:nvPr/>
        </p:nvSpPr>
        <p:spPr bwMode="auto">
          <a:xfrm>
            <a:off x="2443442" y="51027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8DF8317C-EAD4-F440-B7A4-A36F80850950}"/>
              </a:ext>
            </a:extLst>
          </p:cNvPr>
          <p:cNvSpPr>
            <a:spLocks noChangeArrowheads="1"/>
          </p:cNvSpPr>
          <p:nvPr/>
        </p:nvSpPr>
        <p:spPr bwMode="auto">
          <a:xfrm>
            <a:off x="2443442" y="47281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0" name="Rectangle 9">
            <a:extLst>
              <a:ext uri="{FF2B5EF4-FFF2-40B4-BE49-F238E27FC236}">
                <a16:creationId xmlns:a16="http://schemas.microsoft.com/office/drawing/2014/main" id="{8277127A-58D1-4042-83D2-A3DCA733C6E4}"/>
              </a:ext>
            </a:extLst>
          </p:cNvPr>
          <p:cNvSpPr>
            <a:spLocks noChangeArrowheads="1"/>
          </p:cNvSpPr>
          <p:nvPr/>
        </p:nvSpPr>
        <p:spPr bwMode="auto">
          <a:xfrm>
            <a:off x="2443442" y="43471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1" name="Text Box 11">
            <a:extLst>
              <a:ext uri="{FF2B5EF4-FFF2-40B4-BE49-F238E27FC236}">
                <a16:creationId xmlns:a16="http://schemas.microsoft.com/office/drawing/2014/main" id="{98608C9E-551A-D74B-9310-60C6823B0189}"/>
              </a:ext>
            </a:extLst>
          </p:cNvPr>
          <p:cNvSpPr txBox="1">
            <a:spLocks noChangeArrowheads="1"/>
          </p:cNvSpPr>
          <p:nvPr/>
        </p:nvSpPr>
        <p:spPr bwMode="auto">
          <a:xfrm>
            <a:off x="2856192" y="5121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2" name="Text Box 12">
            <a:extLst>
              <a:ext uri="{FF2B5EF4-FFF2-40B4-BE49-F238E27FC236}">
                <a16:creationId xmlns:a16="http://schemas.microsoft.com/office/drawing/2014/main" id="{FB682196-EC40-F74C-A82A-284F66F4AC88}"/>
              </a:ext>
            </a:extLst>
          </p:cNvPr>
          <p:cNvSpPr txBox="1">
            <a:spLocks noChangeArrowheads="1"/>
          </p:cNvSpPr>
          <p:nvPr/>
        </p:nvSpPr>
        <p:spPr bwMode="auto">
          <a:xfrm>
            <a:off x="2875242" y="47281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3" name="Text Box 13">
            <a:extLst>
              <a:ext uri="{FF2B5EF4-FFF2-40B4-BE49-F238E27FC236}">
                <a16:creationId xmlns:a16="http://schemas.microsoft.com/office/drawing/2014/main" id="{27BDEB1C-5640-F14B-AEBA-D197EBC00CFC}"/>
              </a:ext>
            </a:extLst>
          </p:cNvPr>
          <p:cNvSpPr txBox="1">
            <a:spLocks noChangeArrowheads="1"/>
          </p:cNvSpPr>
          <p:nvPr/>
        </p:nvSpPr>
        <p:spPr bwMode="auto">
          <a:xfrm>
            <a:off x="2875242" y="43471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4" name="Rectangle 13">
            <a:extLst>
              <a:ext uri="{FF2B5EF4-FFF2-40B4-BE49-F238E27FC236}">
                <a16:creationId xmlns:a16="http://schemas.microsoft.com/office/drawing/2014/main" id="{AAE1F5C8-D1FE-A24A-8A89-4E733A2F4A19}"/>
              </a:ext>
            </a:extLst>
          </p:cNvPr>
          <p:cNvSpPr>
            <a:spLocks noChangeArrowheads="1"/>
          </p:cNvSpPr>
          <p:nvPr/>
        </p:nvSpPr>
        <p:spPr bwMode="auto">
          <a:xfrm>
            <a:off x="2462492" y="29945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15" name="Line 15">
            <a:extLst>
              <a:ext uri="{FF2B5EF4-FFF2-40B4-BE49-F238E27FC236}">
                <a16:creationId xmlns:a16="http://schemas.microsoft.com/office/drawing/2014/main" id="{8641B317-204A-FB4D-9407-19F63EF2700E}"/>
              </a:ext>
            </a:extLst>
          </p:cNvPr>
          <p:cNvSpPr>
            <a:spLocks noChangeShapeType="1"/>
          </p:cNvSpPr>
          <p:nvPr/>
        </p:nvSpPr>
        <p:spPr bwMode="auto">
          <a:xfrm>
            <a:off x="3033992" y="3324795"/>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16" name="Text Box 17">
            <a:extLst>
              <a:ext uri="{FF2B5EF4-FFF2-40B4-BE49-F238E27FC236}">
                <a16:creationId xmlns:a16="http://schemas.microsoft.com/office/drawing/2014/main" id="{25C00455-2D24-B84D-BABA-16BA73587110}"/>
              </a:ext>
            </a:extLst>
          </p:cNvPr>
          <p:cNvSpPr txBox="1">
            <a:spLocks noChangeArrowheads="1"/>
          </p:cNvSpPr>
          <p:nvPr/>
        </p:nvSpPr>
        <p:spPr bwMode="auto">
          <a:xfrm>
            <a:off x="2726017" y="5550470"/>
            <a:ext cx="1338263" cy="366713"/>
          </a:xfrm>
          <a:prstGeom prst="rect">
            <a:avLst/>
          </a:prstGeom>
          <a:noFill/>
          <a:ln w="9525">
            <a:noFill/>
            <a:miter lim="800000"/>
            <a:headEnd/>
            <a:tailEnd/>
          </a:ln>
        </p:spPr>
        <p:txBody>
          <a:bodyPr wrap="none">
            <a:spAutoFit/>
          </a:bodyPr>
          <a:lstStyle/>
          <a:p>
            <a:r>
              <a:rPr lang="en-US" altLang="zh-TW"/>
              <a:t>Push (Add)</a:t>
            </a:r>
          </a:p>
        </p:txBody>
      </p:sp>
      <p:sp>
        <p:nvSpPr>
          <p:cNvPr id="17" name="Line 18">
            <a:extLst>
              <a:ext uri="{FF2B5EF4-FFF2-40B4-BE49-F238E27FC236}">
                <a16:creationId xmlns:a16="http://schemas.microsoft.com/office/drawing/2014/main" id="{FC12CB72-78B4-AD4E-88A3-E6CE6FD181B8}"/>
              </a:ext>
            </a:extLst>
          </p:cNvPr>
          <p:cNvSpPr>
            <a:spLocks noChangeShapeType="1"/>
          </p:cNvSpPr>
          <p:nvPr/>
        </p:nvSpPr>
        <p:spPr bwMode="auto">
          <a:xfrm>
            <a:off x="5132667" y="3535933"/>
            <a:ext cx="0" cy="1973262"/>
          </a:xfrm>
          <a:prstGeom prst="line">
            <a:avLst/>
          </a:prstGeom>
          <a:noFill/>
          <a:ln w="38100">
            <a:solidFill>
              <a:schemeClr val="tx1"/>
            </a:solidFill>
            <a:round/>
            <a:headEnd/>
            <a:tailEnd/>
          </a:ln>
        </p:spPr>
        <p:txBody>
          <a:bodyPr/>
          <a:lstStyle/>
          <a:p>
            <a:endParaRPr lang="zh-TW" altLang="en-US"/>
          </a:p>
        </p:txBody>
      </p:sp>
      <p:sp>
        <p:nvSpPr>
          <p:cNvPr id="18" name="Line 19">
            <a:extLst>
              <a:ext uri="{FF2B5EF4-FFF2-40B4-BE49-F238E27FC236}">
                <a16:creationId xmlns:a16="http://schemas.microsoft.com/office/drawing/2014/main" id="{52DAA730-EFB5-D148-B00A-F89DE52270E2}"/>
              </a:ext>
            </a:extLst>
          </p:cNvPr>
          <p:cNvSpPr>
            <a:spLocks noChangeShapeType="1"/>
          </p:cNvSpPr>
          <p:nvPr/>
        </p:nvSpPr>
        <p:spPr bwMode="auto">
          <a:xfrm>
            <a:off x="6362980" y="3539108"/>
            <a:ext cx="0" cy="1973262"/>
          </a:xfrm>
          <a:prstGeom prst="line">
            <a:avLst/>
          </a:prstGeom>
          <a:noFill/>
          <a:ln w="38100">
            <a:solidFill>
              <a:schemeClr val="tx1"/>
            </a:solidFill>
            <a:round/>
            <a:headEnd/>
            <a:tailEnd/>
          </a:ln>
        </p:spPr>
        <p:txBody>
          <a:bodyPr/>
          <a:lstStyle/>
          <a:p>
            <a:endParaRPr lang="zh-TW" altLang="en-US"/>
          </a:p>
        </p:txBody>
      </p:sp>
      <p:sp>
        <p:nvSpPr>
          <p:cNvPr id="19" name="Line 20">
            <a:extLst>
              <a:ext uri="{FF2B5EF4-FFF2-40B4-BE49-F238E27FC236}">
                <a16:creationId xmlns:a16="http://schemas.microsoft.com/office/drawing/2014/main" id="{9B672D2B-F42B-0440-A3A5-163A41ECD1BA}"/>
              </a:ext>
            </a:extLst>
          </p:cNvPr>
          <p:cNvSpPr>
            <a:spLocks noChangeShapeType="1"/>
          </p:cNvSpPr>
          <p:nvPr/>
        </p:nvSpPr>
        <p:spPr bwMode="auto">
          <a:xfrm>
            <a:off x="5131080" y="5493320"/>
            <a:ext cx="1233487" cy="0"/>
          </a:xfrm>
          <a:prstGeom prst="line">
            <a:avLst/>
          </a:prstGeom>
          <a:noFill/>
          <a:ln w="38100">
            <a:solidFill>
              <a:schemeClr val="tx1"/>
            </a:solidFill>
            <a:round/>
            <a:headEnd/>
            <a:tailEnd/>
          </a:ln>
        </p:spPr>
        <p:txBody>
          <a:bodyPr/>
          <a:lstStyle/>
          <a:p>
            <a:endParaRPr lang="zh-TW" altLang="en-US"/>
          </a:p>
        </p:txBody>
      </p:sp>
      <p:sp>
        <p:nvSpPr>
          <p:cNvPr id="20" name="Rectangle 21">
            <a:extLst>
              <a:ext uri="{FF2B5EF4-FFF2-40B4-BE49-F238E27FC236}">
                <a16:creationId xmlns:a16="http://schemas.microsoft.com/office/drawing/2014/main" id="{2BD0BB89-C245-3B45-B2BF-67CCEB03A944}"/>
              </a:ext>
            </a:extLst>
          </p:cNvPr>
          <p:cNvSpPr>
            <a:spLocks noChangeArrowheads="1"/>
          </p:cNvSpPr>
          <p:nvPr/>
        </p:nvSpPr>
        <p:spPr bwMode="auto">
          <a:xfrm>
            <a:off x="5148542" y="511549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1" name="Rectangle 22">
            <a:extLst>
              <a:ext uri="{FF2B5EF4-FFF2-40B4-BE49-F238E27FC236}">
                <a16:creationId xmlns:a16="http://schemas.microsoft.com/office/drawing/2014/main" id="{41F3561E-93CF-8C46-AF2E-2D4A2631FF45}"/>
              </a:ext>
            </a:extLst>
          </p:cNvPr>
          <p:cNvSpPr>
            <a:spLocks noChangeArrowheads="1"/>
          </p:cNvSpPr>
          <p:nvPr/>
        </p:nvSpPr>
        <p:spPr bwMode="auto">
          <a:xfrm>
            <a:off x="5148542" y="47408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2" name="Rectangle 23">
            <a:extLst>
              <a:ext uri="{FF2B5EF4-FFF2-40B4-BE49-F238E27FC236}">
                <a16:creationId xmlns:a16="http://schemas.microsoft.com/office/drawing/2014/main" id="{05624BE4-4EAE-AF4E-90E9-7FB5450EDB76}"/>
              </a:ext>
            </a:extLst>
          </p:cNvPr>
          <p:cNvSpPr>
            <a:spLocks noChangeArrowheads="1"/>
          </p:cNvSpPr>
          <p:nvPr/>
        </p:nvSpPr>
        <p:spPr bwMode="auto">
          <a:xfrm>
            <a:off x="5148542" y="4359845"/>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3" name="Text Box 24">
            <a:extLst>
              <a:ext uri="{FF2B5EF4-FFF2-40B4-BE49-F238E27FC236}">
                <a16:creationId xmlns:a16="http://schemas.microsoft.com/office/drawing/2014/main" id="{C48C461B-5976-3343-90E0-80BE84906BB6}"/>
              </a:ext>
            </a:extLst>
          </p:cNvPr>
          <p:cNvSpPr txBox="1">
            <a:spLocks noChangeArrowheads="1"/>
          </p:cNvSpPr>
          <p:nvPr/>
        </p:nvSpPr>
        <p:spPr bwMode="auto">
          <a:xfrm>
            <a:off x="5561292" y="51345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24" name="Text Box 25">
            <a:extLst>
              <a:ext uri="{FF2B5EF4-FFF2-40B4-BE49-F238E27FC236}">
                <a16:creationId xmlns:a16="http://schemas.microsoft.com/office/drawing/2014/main" id="{94E57DA1-DFF6-C44E-A821-B2ED49BA0B91}"/>
              </a:ext>
            </a:extLst>
          </p:cNvPr>
          <p:cNvSpPr txBox="1">
            <a:spLocks noChangeArrowheads="1"/>
          </p:cNvSpPr>
          <p:nvPr/>
        </p:nvSpPr>
        <p:spPr bwMode="auto">
          <a:xfrm>
            <a:off x="5580342" y="4740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25" name="Text Box 26">
            <a:extLst>
              <a:ext uri="{FF2B5EF4-FFF2-40B4-BE49-F238E27FC236}">
                <a16:creationId xmlns:a16="http://schemas.microsoft.com/office/drawing/2014/main" id="{6F08990B-31AB-A34E-AF45-ECB0930BEAB4}"/>
              </a:ext>
            </a:extLst>
          </p:cNvPr>
          <p:cNvSpPr txBox="1">
            <a:spLocks noChangeArrowheads="1"/>
          </p:cNvSpPr>
          <p:nvPr/>
        </p:nvSpPr>
        <p:spPr bwMode="auto">
          <a:xfrm>
            <a:off x="5580342" y="43598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26" name="Rectangle 27">
            <a:extLst>
              <a:ext uri="{FF2B5EF4-FFF2-40B4-BE49-F238E27FC236}">
                <a16:creationId xmlns:a16="http://schemas.microsoft.com/office/drawing/2014/main" id="{390CF6D9-F417-B342-99A0-FCE16BDB9560}"/>
              </a:ext>
            </a:extLst>
          </p:cNvPr>
          <p:cNvSpPr>
            <a:spLocks noChangeArrowheads="1"/>
          </p:cNvSpPr>
          <p:nvPr/>
        </p:nvSpPr>
        <p:spPr bwMode="auto">
          <a:xfrm>
            <a:off x="5154892" y="3978213"/>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27" name="Line 28">
            <a:extLst>
              <a:ext uri="{FF2B5EF4-FFF2-40B4-BE49-F238E27FC236}">
                <a16:creationId xmlns:a16="http://schemas.microsoft.com/office/drawing/2014/main" id="{70B21815-8F89-074A-85D3-C90388BA9B41}"/>
              </a:ext>
            </a:extLst>
          </p:cNvPr>
          <p:cNvSpPr>
            <a:spLocks noChangeShapeType="1"/>
          </p:cNvSpPr>
          <p:nvPr/>
        </p:nvSpPr>
        <p:spPr bwMode="auto">
          <a:xfrm flipV="1">
            <a:off x="6218528" y="5321887"/>
            <a:ext cx="642942" cy="0"/>
          </a:xfrm>
          <a:prstGeom prst="line">
            <a:avLst/>
          </a:prstGeom>
          <a:noFill/>
          <a:ln w="57150">
            <a:solidFill>
              <a:schemeClr val="folHlink"/>
            </a:solidFill>
            <a:round/>
            <a:headEnd/>
            <a:tailEnd type="triangle" w="med" len="med"/>
          </a:ln>
        </p:spPr>
        <p:txBody>
          <a:bodyPr/>
          <a:lstStyle/>
          <a:p>
            <a:endParaRPr lang="zh-TW" altLang="en-US"/>
          </a:p>
        </p:txBody>
      </p:sp>
      <p:sp>
        <p:nvSpPr>
          <p:cNvPr id="28" name="Text Box 40">
            <a:extLst>
              <a:ext uri="{FF2B5EF4-FFF2-40B4-BE49-F238E27FC236}">
                <a16:creationId xmlns:a16="http://schemas.microsoft.com/office/drawing/2014/main" id="{C2733D9D-3A71-FC4C-AFA3-F9AFA1DBE82A}"/>
              </a:ext>
            </a:extLst>
          </p:cNvPr>
          <p:cNvSpPr txBox="1">
            <a:spLocks noChangeArrowheads="1"/>
          </p:cNvSpPr>
          <p:nvPr/>
        </p:nvSpPr>
        <p:spPr bwMode="auto">
          <a:xfrm>
            <a:off x="5405717" y="5588570"/>
            <a:ext cx="1493838" cy="366713"/>
          </a:xfrm>
          <a:prstGeom prst="rect">
            <a:avLst/>
          </a:prstGeom>
          <a:noFill/>
          <a:ln w="9525">
            <a:noFill/>
            <a:miter lim="800000"/>
            <a:headEnd/>
            <a:tailEnd/>
          </a:ln>
        </p:spPr>
        <p:txBody>
          <a:bodyPr wrap="none">
            <a:spAutoFit/>
          </a:bodyPr>
          <a:lstStyle/>
          <a:p>
            <a:r>
              <a:rPr lang="en-US" altLang="zh-TW"/>
              <a:t>Pop (Delete)</a:t>
            </a:r>
          </a:p>
        </p:txBody>
      </p:sp>
      <p:sp>
        <p:nvSpPr>
          <p:cNvPr id="29" name="Text Box 41">
            <a:extLst>
              <a:ext uri="{FF2B5EF4-FFF2-40B4-BE49-F238E27FC236}">
                <a16:creationId xmlns:a16="http://schemas.microsoft.com/office/drawing/2014/main" id="{E8663C85-7B24-5443-9290-F47CC0268994}"/>
              </a:ext>
            </a:extLst>
          </p:cNvPr>
          <p:cNvSpPr txBox="1">
            <a:spLocks noChangeArrowheads="1"/>
          </p:cNvSpPr>
          <p:nvPr/>
        </p:nvSpPr>
        <p:spPr bwMode="auto">
          <a:xfrm>
            <a:off x="2862542" y="298824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30" name="Text Box 42">
            <a:extLst>
              <a:ext uri="{FF2B5EF4-FFF2-40B4-BE49-F238E27FC236}">
                <a16:creationId xmlns:a16="http://schemas.microsoft.com/office/drawing/2014/main" id="{8BF909F7-F49E-1046-8472-931621A74599}"/>
              </a:ext>
            </a:extLst>
          </p:cNvPr>
          <p:cNvSpPr txBox="1">
            <a:spLocks noChangeArrowheads="1"/>
          </p:cNvSpPr>
          <p:nvPr/>
        </p:nvSpPr>
        <p:spPr bwMode="auto">
          <a:xfrm>
            <a:off x="5580342" y="3971557"/>
            <a:ext cx="368300" cy="336550"/>
          </a:xfrm>
          <a:prstGeom prst="rect">
            <a:avLst/>
          </a:prstGeom>
          <a:noFill/>
          <a:ln w="9525">
            <a:noFill/>
            <a:miter lim="800000"/>
            <a:headEnd/>
            <a:tailEnd/>
          </a:ln>
        </p:spPr>
        <p:txBody>
          <a:bodyPr>
            <a:spAutoFit/>
          </a:bodyPr>
          <a:lstStyle/>
          <a:p>
            <a:pPr>
              <a:spcBef>
                <a:spcPct val="50000"/>
              </a:spcBef>
            </a:pPr>
            <a:r>
              <a:rPr lang="en-US" altLang="zh-TW" sz="1600" dirty="0">
                <a:latin typeface="Times New Roman" pitchFamily="18" charset="0"/>
              </a:rPr>
              <a:t>a</a:t>
            </a:r>
            <a:r>
              <a:rPr lang="en-US" altLang="zh-TW" sz="1600" baseline="-25000" dirty="0">
                <a:latin typeface="Times New Roman" pitchFamily="18" charset="0"/>
              </a:rPr>
              <a:t>3</a:t>
            </a:r>
          </a:p>
        </p:txBody>
      </p:sp>
    </p:spTree>
    <p:extLst>
      <p:ext uri="{BB962C8B-B14F-4D97-AF65-F5344CB8AC3E}">
        <p14:creationId xmlns:p14="http://schemas.microsoft.com/office/powerpoint/2010/main" val="417375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CB412-97C4-2E4C-A866-91CA4C32559D}"/>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93D1B74C-81A7-DA45-B028-28F0FB352CFA}"/>
              </a:ext>
            </a:extLst>
          </p:cNvPr>
          <p:cNvSpPr>
            <a:spLocks noGrp="1"/>
          </p:cNvSpPr>
          <p:nvPr>
            <p:ph type="title"/>
          </p:nvPr>
        </p:nvSpPr>
        <p:spPr/>
        <p:txBody>
          <a:bodyPr/>
          <a:lstStyle/>
          <a:p>
            <a:r>
              <a:rPr lang="en-US" dirty="0"/>
              <a:t>std::queue</a:t>
            </a:r>
          </a:p>
        </p:txBody>
      </p:sp>
      <p:sp>
        <p:nvSpPr>
          <p:cNvPr id="4" name="Content Placeholder 3">
            <a:extLst>
              <a:ext uri="{FF2B5EF4-FFF2-40B4-BE49-F238E27FC236}">
                <a16:creationId xmlns:a16="http://schemas.microsoft.com/office/drawing/2014/main" id="{60BD7F64-D7AE-6944-929E-2B4826D18549}"/>
              </a:ext>
            </a:extLst>
          </p:cNvPr>
          <p:cNvSpPr>
            <a:spLocks noGrp="1"/>
          </p:cNvSpPr>
          <p:nvPr>
            <p:ph idx="1"/>
          </p:nvPr>
        </p:nvSpPr>
        <p:spPr/>
        <p:txBody>
          <a:bodyPr/>
          <a:lstStyle/>
          <a:p>
            <a:r>
              <a:rPr lang="en-US" dirty="0"/>
              <a:t>C++ Standard Template Library (STL) queue</a:t>
            </a:r>
          </a:p>
          <a:p>
            <a:pPr lvl="1"/>
            <a:r>
              <a:rPr lang="en-US" dirty="0">
                <a:hlinkClick r:id="rId3"/>
              </a:rPr>
              <a:t>https://en.cppreference.com/w/cpp/container/queue</a:t>
            </a:r>
            <a:endParaRPr lang="en-US" dirty="0"/>
          </a:p>
        </p:txBody>
      </p:sp>
      <p:sp>
        <p:nvSpPr>
          <p:cNvPr id="5" name="Rectangle 4">
            <a:extLst>
              <a:ext uri="{FF2B5EF4-FFF2-40B4-BE49-F238E27FC236}">
                <a16:creationId xmlns:a16="http://schemas.microsoft.com/office/drawing/2014/main" id="{881FFC6A-0329-6B4C-AF46-1FE7EFA295F1}"/>
              </a:ext>
            </a:extLst>
          </p:cNvPr>
          <p:cNvSpPr/>
          <p:nvPr/>
        </p:nvSpPr>
        <p:spPr>
          <a:xfrm>
            <a:off x="2286000" y="2575301"/>
            <a:ext cx="4572000" cy="3693319"/>
          </a:xfrm>
          <a:prstGeom prst="rect">
            <a:avLst/>
          </a:prstGeom>
        </p:spPr>
        <p:txBody>
          <a:bodyPr>
            <a:spAutoFit/>
          </a:bodyPr>
          <a:lstStyle/>
          <a:p>
            <a:r>
              <a:rPr lang="en-US" altLang="zh-TW" i="1" dirty="0">
                <a:latin typeface="Courier New" pitchFamily="49" charset="0"/>
                <a:cs typeface="Courier New" pitchFamily="49" charset="0"/>
              </a:rPr>
              <a:t>#include &lt;iostream&gt;</a:t>
            </a:r>
          </a:p>
          <a:p>
            <a:r>
              <a:rPr lang="en-US" altLang="zh-TW" i="1" dirty="0">
                <a:latin typeface="Courier New" pitchFamily="49" charset="0"/>
                <a:cs typeface="Courier New" pitchFamily="49" charset="0"/>
              </a:rPr>
              <a:t>#include &lt;queue&gt;</a:t>
            </a:r>
          </a:p>
          <a:p>
            <a:r>
              <a:rPr lang="en-US" altLang="zh-TW" i="1" dirty="0">
                <a:latin typeface="Courier New" pitchFamily="49" charset="0"/>
                <a:cs typeface="Courier New" pitchFamily="49" charset="0"/>
              </a:rPr>
              <a:t>int main()</a:t>
            </a:r>
          </a:p>
          <a:p>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std::queue&lt;int&gt; que;</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que.push</a:t>
            </a:r>
            <a:r>
              <a:rPr lang="en-US" altLang="zh-TW" i="1" dirty="0">
                <a:latin typeface="Courier New" pitchFamily="49" charset="0"/>
                <a:cs typeface="Courier New" pitchFamily="49" charset="0"/>
              </a:rPr>
              <a:t>(1);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que.push</a:t>
            </a:r>
            <a:r>
              <a:rPr lang="en-US" altLang="zh-TW" i="1" dirty="0">
                <a:latin typeface="Courier New" pitchFamily="49" charset="0"/>
                <a:cs typeface="Courier New" pitchFamily="49" charset="0"/>
              </a:rPr>
              <a:t>(2);</a:t>
            </a:r>
          </a:p>
          <a:p>
            <a:r>
              <a:rPr lang="en-US" altLang="zh-TW" i="1" dirty="0">
                <a:latin typeface="Courier New" pitchFamily="49" charset="0"/>
                <a:cs typeface="Courier New" pitchFamily="49" charset="0"/>
              </a:rPr>
              <a:t>	std::</a:t>
            </a:r>
            <a:r>
              <a:rPr lang="en-US" altLang="zh-TW" i="1" dirty="0" err="1">
                <a:latin typeface="Courier New" pitchFamily="49" charset="0"/>
                <a:cs typeface="Courier New" pitchFamily="49" charset="0"/>
              </a:rPr>
              <a:t>cout</a:t>
            </a:r>
            <a:r>
              <a:rPr lang="en-US" altLang="zh-TW" i="1" dirty="0">
                <a:latin typeface="Courier New" pitchFamily="49" charset="0"/>
                <a:cs typeface="Courier New" pitchFamily="49" charset="0"/>
              </a:rPr>
              <a:t>&lt;&lt;</a:t>
            </a:r>
            <a:r>
              <a:rPr lang="en-US" altLang="zh-TW" i="1" dirty="0" err="1">
                <a:latin typeface="Courier New" pitchFamily="49" charset="0"/>
                <a:cs typeface="Courier New" pitchFamily="49" charset="0"/>
              </a:rPr>
              <a:t>que.front</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a:solidFill>
                  <a:srgbClr val="00B050"/>
                </a:solidFill>
                <a:latin typeface="Courier New" pitchFamily="49" charset="0"/>
                <a:cs typeface="Courier New" pitchFamily="49" charset="0"/>
              </a:rPr>
              <a:t>/* clear </a:t>
            </a:r>
            <a:r>
              <a:rPr lang="en-US" altLang="zh-TW" i="1">
                <a:solidFill>
                  <a:srgbClr val="00B050"/>
                </a:solidFill>
                <a:latin typeface="Courier New" pitchFamily="49" charset="0"/>
                <a:cs typeface="Courier New" pitchFamily="49" charset="0"/>
              </a:rPr>
              <a:t>the queue </a:t>
            </a:r>
            <a:r>
              <a:rPr lang="en-US" altLang="zh-TW" i="1" dirty="0">
                <a:solidFill>
                  <a:srgbClr val="00B050"/>
                </a:solidFill>
                <a:latin typeface="Courier New" pitchFamily="49" charset="0"/>
                <a:cs typeface="Courier New" pitchFamily="49" charset="0"/>
              </a:rPr>
              <a:t>*/</a:t>
            </a:r>
          </a:p>
          <a:p>
            <a:r>
              <a:rPr lang="en-US" altLang="zh-TW" i="1" dirty="0">
                <a:latin typeface="Courier New" pitchFamily="49" charset="0"/>
                <a:cs typeface="Courier New" pitchFamily="49" charset="0"/>
              </a:rPr>
              <a:t>	while(!</a:t>
            </a:r>
            <a:r>
              <a:rPr lang="en-US" altLang="zh-TW" i="1" dirty="0" err="1">
                <a:latin typeface="Courier New" pitchFamily="49" charset="0"/>
                <a:cs typeface="Courier New" pitchFamily="49" charset="0"/>
              </a:rPr>
              <a:t>que.empty</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que.pop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a:t>
            </a:r>
          </a:p>
        </p:txBody>
      </p:sp>
    </p:spTree>
    <p:extLst>
      <p:ext uri="{BB962C8B-B14F-4D97-AF65-F5344CB8AC3E}">
        <p14:creationId xmlns:p14="http://schemas.microsoft.com/office/powerpoint/2010/main" val="293499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B4E396-9E99-1841-B1C9-A712A908BF8E}"/>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8FE634A9-2D0A-AA47-900A-A087065D0C27}"/>
              </a:ext>
            </a:extLst>
          </p:cNvPr>
          <p:cNvSpPr>
            <a:spLocks noGrp="1"/>
          </p:cNvSpPr>
          <p:nvPr>
            <p:ph type="title"/>
          </p:nvPr>
        </p:nvSpPr>
        <p:spPr/>
        <p:txBody>
          <a:bodyPr/>
          <a:lstStyle/>
          <a:p>
            <a:r>
              <a:rPr lang="en-US" dirty="0"/>
              <a:t>Example: Parenthesis Problem</a:t>
            </a:r>
          </a:p>
        </p:txBody>
      </p:sp>
      <p:sp>
        <p:nvSpPr>
          <p:cNvPr id="4" name="Content Placeholder 3">
            <a:extLst>
              <a:ext uri="{FF2B5EF4-FFF2-40B4-BE49-F238E27FC236}">
                <a16:creationId xmlns:a16="http://schemas.microsoft.com/office/drawing/2014/main" id="{828937A6-A4ED-914F-9280-2CB6293D9102}"/>
              </a:ext>
            </a:extLst>
          </p:cNvPr>
          <p:cNvSpPr>
            <a:spLocks noGrp="1"/>
          </p:cNvSpPr>
          <p:nvPr>
            <p:ph idx="1"/>
          </p:nvPr>
        </p:nvSpPr>
        <p:spPr/>
        <p:txBody>
          <a:bodyPr/>
          <a:lstStyle/>
          <a:p>
            <a:r>
              <a:rPr lang="en-US" b="0" dirty="0"/>
              <a:t>Given a string of characters '(', ')', '{', '}', '[' and ’]’</a:t>
            </a:r>
            <a:endParaRPr lang="en-US" dirty="0"/>
          </a:p>
          <a:p>
            <a:r>
              <a:rPr lang="en-US" b="0" dirty="0"/>
              <a:t>Goal: Determine if the input string is valid.</a:t>
            </a:r>
          </a:p>
          <a:p>
            <a:pPr lvl="1"/>
            <a:r>
              <a:rPr lang="en-US" b="0" dirty="0"/>
              <a:t>An input string is valid if:</a:t>
            </a:r>
          </a:p>
          <a:p>
            <a:pPr lvl="1"/>
            <a:r>
              <a:rPr lang="en-US" b="0" dirty="0"/>
              <a:t>Open brackets must be closed by the same type of brackets.</a:t>
            </a:r>
          </a:p>
          <a:p>
            <a:pPr lvl="1"/>
            <a:r>
              <a:rPr lang="en-US" b="0" dirty="0"/>
              <a:t>Open brackets must be closed in the correct order.</a:t>
            </a:r>
          </a:p>
          <a:p>
            <a:pPr lvl="1"/>
            <a:r>
              <a:rPr lang="en-US" b="0" dirty="0"/>
              <a:t>Note that an empty string is also considered valid.</a:t>
            </a:r>
          </a:p>
          <a:p>
            <a:pPr lvl="1"/>
            <a:endParaRPr lang="en-US" b="0" dirty="0"/>
          </a:p>
        </p:txBody>
      </p:sp>
      <p:graphicFrame>
        <p:nvGraphicFramePr>
          <p:cNvPr id="7" name="Table 6">
            <a:extLst>
              <a:ext uri="{FF2B5EF4-FFF2-40B4-BE49-F238E27FC236}">
                <a16:creationId xmlns:a16="http://schemas.microsoft.com/office/drawing/2014/main" id="{008184BB-D13E-4048-A534-8CF34D8455B5}"/>
              </a:ext>
            </a:extLst>
          </p:cNvPr>
          <p:cNvGraphicFramePr>
            <a:graphicFrameLocks noGrp="1"/>
          </p:cNvGraphicFramePr>
          <p:nvPr>
            <p:extLst>
              <p:ext uri="{D42A27DB-BD31-4B8C-83A1-F6EECF244321}">
                <p14:modId xmlns:p14="http://schemas.microsoft.com/office/powerpoint/2010/main" val="952631358"/>
              </p:ext>
            </p:extLst>
          </p:nvPr>
        </p:nvGraphicFramePr>
        <p:xfrm>
          <a:off x="1292352" y="4569184"/>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18320195"/>
                    </a:ext>
                  </a:extLst>
                </a:gridCol>
                <a:gridCol w="30480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65582595"/>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bl>
          </a:graphicData>
        </a:graphic>
      </p:graphicFrame>
    </p:spTree>
    <p:extLst>
      <p:ext uri="{BB962C8B-B14F-4D97-AF65-F5344CB8AC3E}">
        <p14:creationId xmlns:p14="http://schemas.microsoft.com/office/powerpoint/2010/main" val="274036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765EE-1F43-B64C-83F4-EB7A5594D228}"/>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5933B36C-FF18-3740-B124-165C45D4D15F}"/>
              </a:ext>
            </a:extLst>
          </p:cNvPr>
          <p:cNvSpPr>
            <a:spLocks noGrp="1"/>
          </p:cNvSpPr>
          <p:nvPr>
            <p:ph type="title"/>
          </p:nvPr>
        </p:nvSpPr>
        <p:spPr/>
        <p:txBody>
          <a:bodyPr/>
          <a:lstStyle/>
          <a:p>
            <a:r>
              <a:rPr lang="en-US" dirty="0"/>
              <a:t>Applications </a:t>
            </a:r>
          </a:p>
        </p:txBody>
      </p:sp>
      <p:sp>
        <p:nvSpPr>
          <p:cNvPr id="4" name="Content Placeholder 3">
            <a:extLst>
              <a:ext uri="{FF2B5EF4-FFF2-40B4-BE49-F238E27FC236}">
                <a16:creationId xmlns:a16="http://schemas.microsoft.com/office/drawing/2014/main" id="{A1B6925A-78EE-A649-B925-9C197AB35D23}"/>
              </a:ext>
            </a:extLst>
          </p:cNvPr>
          <p:cNvSpPr>
            <a:spLocks noGrp="1"/>
          </p:cNvSpPr>
          <p:nvPr>
            <p:ph idx="1"/>
          </p:nvPr>
        </p:nvSpPr>
        <p:spPr/>
        <p:txBody>
          <a:bodyPr/>
          <a:lstStyle/>
          <a:p>
            <a:r>
              <a:rPr lang="en-US" dirty="0"/>
              <a:t>A fundamental routine in language compiler</a:t>
            </a:r>
          </a:p>
          <a:p>
            <a:pPr lvl="1"/>
            <a:r>
              <a:rPr lang="en-US" dirty="0"/>
              <a:t>Need to parse a valid mathematical expressions</a:t>
            </a:r>
          </a:p>
          <a:p>
            <a:pPr lvl="2"/>
            <a:r>
              <a:rPr lang="en-US" dirty="0"/>
              <a:t>(3+2)*4*((9-6)/6)</a:t>
            </a:r>
          </a:p>
          <a:p>
            <a:pPr lvl="2"/>
            <a:r>
              <a:rPr lang="en-US" dirty="0"/>
              <a:t>(double)(1)/(2+7)</a:t>
            </a:r>
          </a:p>
          <a:p>
            <a:pPr lvl="1"/>
            <a:r>
              <a:rPr lang="en-US" dirty="0"/>
              <a:t>Need to parse a valid code block</a:t>
            </a:r>
          </a:p>
          <a:p>
            <a:pPr lvl="2"/>
            <a:r>
              <a:rPr lang="en-US" dirty="0"/>
              <a:t>int main () { return 0; }</a:t>
            </a:r>
          </a:p>
          <a:p>
            <a:pPr lvl="2"/>
            <a:r>
              <a:rPr lang="en-US" dirty="0"/>
              <a:t>void function() {}</a:t>
            </a:r>
          </a:p>
          <a:p>
            <a:pPr lvl="2"/>
            <a:r>
              <a:rPr lang="en-US" dirty="0"/>
              <a:t>auto lambda = [] () { </a:t>
            </a:r>
            <a:r>
              <a:rPr lang="en-US" dirty="0" err="1"/>
              <a:t>my_work</a:t>
            </a:r>
            <a:r>
              <a:rPr lang="en-US" dirty="0"/>
              <a:t>(); }</a:t>
            </a:r>
          </a:p>
          <a:p>
            <a:r>
              <a:rPr lang="en-US" dirty="0"/>
              <a:t>Also a very frequently asked question in interview …</a:t>
            </a:r>
          </a:p>
        </p:txBody>
      </p:sp>
    </p:spTree>
    <p:extLst>
      <p:ext uri="{BB962C8B-B14F-4D97-AF65-F5344CB8AC3E}">
        <p14:creationId xmlns:p14="http://schemas.microsoft.com/office/powerpoint/2010/main" val="17102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7A68FC-3499-AF45-8FB7-12DAEA4C698B}"/>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383FB3DA-8DD0-464B-AA37-486499A2EFCE}"/>
              </a:ext>
            </a:extLst>
          </p:cNvPr>
          <p:cNvSpPr>
            <a:spLocks noGrp="1"/>
          </p:cNvSpPr>
          <p:nvPr>
            <p:ph type="title"/>
          </p:nvPr>
        </p:nvSpPr>
        <p:spPr/>
        <p:txBody>
          <a:bodyPr/>
          <a:lstStyle/>
          <a:p>
            <a:r>
              <a:rPr lang="en-US" dirty="0"/>
              <a:t>So, by how?</a:t>
            </a:r>
          </a:p>
        </p:txBody>
      </p:sp>
      <p:graphicFrame>
        <p:nvGraphicFramePr>
          <p:cNvPr id="5" name="Table 4">
            <a:extLst>
              <a:ext uri="{FF2B5EF4-FFF2-40B4-BE49-F238E27FC236}">
                <a16:creationId xmlns:a16="http://schemas.microsoft.com/office/drawing/2014/main" id="{349610B0-D423-7142-9A92-72B02AE51960}"/>
              </a:ext>
            </a:extLst>
          </p:cNvPr>
          <p:cNvGraphicFramePr>
            <a:graphicFrameLocks noGrp="1"/>
          </p:cNvGraphicFramePr>
          <p:nvPr>
            <p:extLst>
              <p:ext uri="{D42A27DB-BD31-4B8C-83A1-F6EECF244321}">
                <p14:modId xmlns:p14="http://schemas.microsoft.com/office/powerpoint/2010/main" val="1190761172"/>
              </p:ext>
            </p:extLst>
          </p:nvPr>
        </p:nvGraphicFramePr>
        <p:xfrm>
          <a:off x="1292352" y="1704064"/>
          <a:ext cx="6096000" cy="37084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18320195"/>
                    </a:ext>
                  </a:extLst>
                </a:gridCol>
                <a:gridCol w="3048000">
                  <a:extLst>
                    <a:ext uri="{9D8B030D-6E8A-4147-A177-3AD203B41FA5}">
                      <a16:colId xmlns:a16="http://schemas.microsoft.com/office/drawing/2014/main" val="1492851351"/>
                    </a:ext>
                  </a:extLst>
                </a:gridCol>
              </a:tblGrid>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518156904"/>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437830950"/>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65582595"/>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390947006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80945126"/>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3345121005"/>
                  </a:ext>
                </a:extLst>
              </a:tr>
              <a:tr h="370840">
                <a:tc>
                  <a:txBody>
                    <a:bodyPr/>
                    <a:lstStyle/>
                    <a:p>
                      <a:r>
                        <a:rPr lang="en-US" dirty="0"/>
                        <a:t>()()()()</a:t>
                      </a:r>
                    </a:p>
                  </a:txBody>
                  <a:tcPr/>
                </a:tc>
                <a:tc>
                  <a:txBody>
                    <a:bodyPr/>
                    <a:lstStyle/>
                    <a:p>
                      <a:r>
                        <a:rPr lang="en-US" dirty="0"/>
                        <a:t>valid</a:t>
                      </a:r>
                    </a:p>
                  </a:txBody>
                  <a:tcPr/>
                </a:tc>
                <a:extLst>
                  <a:ext uri="{0D108BD9-81ED-4DB2-BD59-A6C34878D82A}">
                    <a16:rowId xmlns:a16="http://schemas.microsoft.com/office/drawing/2014/main" val="1556400539"/>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1467174540"/>
                  </a:ext>
                </a:extLst>
              </a:tr>
              <a:tr h="370840">
                <a:tc>
                  <a:txBody>
                    <a:bodyPr/>
                    <a:lstStyle/>
                    <a:p>
                      <a:r>
                        <a:rPr lang="en-US" dirty="0"/>
                        <a:t>((()(()))) </a:t>
                      </a:r>
                    </a:p>
                  </a:txBody>
                  <a:tcPr/>
                </a:tc>
                <a:tc>
                  <a:txBody>
                    <a:bodyPr/>
                    <a:lstStyle/>
                    <a:p>
                      <a:r>
                        <a:rPr lang="en-US"/>
                        <a:t>valid</a:t>
                      </a:r>
                      <a:endParaRPr lang="en-US" dirty="0"/>
                    </a:p>
                  </a:txBody>
                  <a:tcPr/>
                </a:tc>
                <a:extLst>
                  <a:ext uri="{0D108BD9-81ED-4DB2-BD59-A6C34878D82A}">
                    <a16:rowId xmlns:a16="http://schemas.microsoft.com/office/drawing/2014/main" val="1584350739"/>
                  </a:ext>
                </a:extLst>
              </a:tr>
              <a:tr h="370840">
                <a:tc>
                  <a:txBody>
                    <a:bodyPr/>
                    <a:lstStyle/>
                    <a:p>
                      <a:r>
                        <a:rPr lang="en-US" dirty="0"/>
                        <a:t>[](){(}}</a:t>
                      </a:r>
                    </a:p>
                  </a:txBody>
                  <a:tcPr/>
                </a:tc>
                <a:tc>
                  <a:txBody>
                    <a:bodyPr/>
                    <a:lstStyle/>
                    <a:p>
                      <a:r>
                        <a:rPr lang="en-US" dirty="0"/>
                        <a:t>invalid</a:t>
                      </a:r>
                    </a:p>
                  </a:txBody>
                  <a:tcPr/>
                </a:tc>
                <a:extLst>
                  <a:ext uri="{0D108BD9-81ED-4DB2-BD59-A6C34878D82A}">
                    <a16:rowId xmlns:a16="http://schemas.microsoft.com/office/drawing/2014/main" val="799201028"/>
                  </a:ext>
                </a:extLst>
              </a:tr>
            </a:tbl>
          </a:graphicData>
        </a:graphic>
      </p:graphicFrame>
    </p:spTree>
    <p:extLst>
      <p:ext uri="{BB962C8B-B14F-4D97-AF65-F5344CB8AC3E}">
        <p14:creationId xmlns:p14="http://schemas.microsoft.com/office/powerpoint/2010/main" val="2685799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7FE769-84CB-824B-B113-211706C2F8CD}"/>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7C05E365-171C-D246-B851-DCD98394A7C8}"/>
              </a:ext>
            </a:extLst>
          </p:cNvPr>
          <p:cNvSpPr>
            <a:spLocks noGrp="1"/>
          </p:cNvSpPr>
          <p:nvPr>
            <p:ph type="title"/>
          </p:nvPr>
        </p:nvSpPr>
        <p:spPr/>
        <p:txBody>
          <a:bodyPr/>
          <a:lstStyle/>
          <a:p>
            <a:r>
              <a:rPr lang="en-US" dirty="0"/>
              <a:t>Property</a:t>
            </a:r>
          </a:p>
        </p:txBody>
      </p:sp>
      <p:sp>
        <p:nvSpPr>
          <p:cNvPr id="4" name="Content Placeholder 3">
            <a:extLst>
              <a:ext uri="{FF2B5EF4-FFF2-40B4-BE49-F238E27FC236}">
                <a16:creationId xmlns:a16="http://schemas.microsoft.com/office/drawing/2014/main" id="{C446774B-AFA2-9443-AB9A-D7B4F2A715B4}"/>
              </a:ext>
            </a:extLst>
          </p:cNvPr>
          <p:cNvSpPr>
            <a:spLocks noGrp="1"/>
          </p:cNvSpPr>
          <p:nvPr>
            <p:ph idx="1"/>
          </p:nvPr>
        </p:nvSpPr>
        <p:spPr/>
        <p:txBody>
          <a:bodyPr/>
          <a:lstStyle/>
          <a:p>
            <a:r>
              <a:rPr lang="en-US" dirty="0"/>
              <a:t>A valid expression must imply:</a:t>
            </a:r>
          </a:p>
          <a:p>
            <a:pPr lvl="1"/>
            <a:r>
              <a:rPr lang="en-US" dirty="0"/>
              <a:t>All subexpressions are valid</a:t>
            </a:r>
          </a:p>
        </p:txBody>
      </p:sp>
      <p:pic>
        <p:nvPicPr>
          <p:cNvPr id="5" name="Picture 4">
            <a:extLst>
              <a:ext uri="{FF2B5EF4-FFF2-40B4-BE49-F238E27FC236}">
                <a16:creationId xmlns:a16="http://schemas.microsoft.com/office/drawing/2014/main" id="{93A6E680-CDA1-144C-BE29-77D784268905}"/>
              </a:ext>
            </a:extLst>
          </p:cNvPr>
          <p:cNvPicPr>
            <a:picLocks noChangeAspect="1"/>
          </p:cNvPicPr>
          <p:nvPr/>
        </p:nvPicPr>
        <p:blipFill rotWithShape="1">
          <a:blip r:embed="rId3"/>
          <a:srcRect l="13750" r="9333" b="15975"/>
          <a:stretch/>
        </p:blipFill>
        <p:spPr>
          <a:xfrm>
            <a:off x="933095" y="2453010"/>
            <a:ext cx="7033260" cy="3834501"/>
          </a:xfrm>
          <a:prstGeom prst="rect">
            <a:avLst/>
          </a:prstGeom>
        </p:spPr>
      </p:pic>
    </p:spTree>
    <p:extLst>
      <p:ext uri="{BB962C8B-B14F-4D97-AF65-F5344CB8AC3E}">
        <p14:creationId xmlns:p14="http://schemas.microsoft.com/office/powerpoint/2010/main" val="292577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yellow pair</a:t>
            </a:r>
          </a:p>
        </p:txBody>
      </p:sp>
      <p:pic>
        <p:nvPicPr>
          <p:cNvPr id="6" name="Picture 5">
            <a:extLst>
              <a:ext uri="{FF2B5EF4-FFF2-40B4-BE49-F238E27FC236}">
                <a16:creationId xmlns:a16="http://schemas.microsoft.com/office/drawing/2014/main" id="{9F8A2F8E-7F9A-8F41-8A27-25497D26E762}"/>
              </a:ext>
            </a:extLst>
          </p:cNvPr>
          <p:cNvPicPr>
            <a:picLocks noChangeAspect="1"/>
          </p:cNvPicPr>
          <p:nvPr/>
        </p:nvPicPr>
        <p:blipFill>
          <a:blip r:embed="rId2"/>
          <a:stretch>
            <a:fillRect/>
          </a:stretch>
        </p:blipFill>
        <p:spPr>
          <a:xfrm>
            <a:off x="627711" y="2451099"/>
            <a:ext cx="7777393" cy="3110957"/>
          </a:xfrm>
          <a:prstGeom prst="rect">
            <a:avLst/>
          </a:prstGeom>
        </p:spPr>
      </p:pic>
    </p:spTree>
    <p:extLst>
      <p:ext uri="{BB962C8B-B14F-4D97-AF65-F5344CB8AC3E}">
        <p14:creationId xmlns:p14="http://schemas.microsoft.com/office/powerpoint/2010/main" val="3329075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purple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627711" y="2451099"/>
            <a:ext cx="7777393" cy="3110957"/>
          </a:xfrm>
          <a:prstGeom prst="rect">
            <a:avLst/>
          </a:prstGeom>
        </p:spPr>
      </p:pic>
    </p:spTree>
    <p:extLst>
      <p:ext uri="{BB962C8B-B14F-4D97-AF65-F5344CB8AC3E}">
        <p14:creationId xmlns:p14="http://schemas.microsoft.com/office/powerpoint/2010/main" val="2388353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Remove green pair</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2"/>
          <a:stretch>
            <a:fillRect/>
          </a:stretch>
        </p:blipFill>
        <p:spPr>
          <a:xfrm>
            <a:off x="627711" y="2451099"/>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3"/>
          <a:stretch>
            <a:fillRect/>
          </a:stretch>
        </p:blipFill>
        <p:spPr>
          <a:xfrm>
            <a:off x="627712" y="2451099"/>
            <a:ext cx="7886700" cy="3154680"/>
          </a:xfrm>
          <a:prstGeom prst="rect">
            <a:avLst/>
          </a:prstGeom>
        </p:spPr>
      </p:pic>
    </p:spTree>
    <p:extLst>
      <p:ext uri="{BB962C8B-B14F-4D97-AF65-F5344CB8AC3E}">
        <p14:creationId xmlns:p14="http://schemas.microsoft.com/office/powerpoint/2010/main" val="3691954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441AA-DF45-C242-8D5D-C8A76F4FB3E9}"/>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006DFD84-296F-944A-894A-D8DE0E44A135}"/>
              </a:ext>
            </a:extLst>
          </p:cNvPr>
          <p:cNvSpPr>
            <a:spLocks noGrp="1"/>
          </p:cNvSpPr>
          <p:nvPr>
            <p:ph type="title"/>
          </p:nvPr>
        </p:nvSpPr>
        <p:spPr/>
        <p:txBody>
          <a:bodyPr/>
          <a:lstStyle/>
          <a:p>
            <a:r>
              <a:rPr lang="en-US" dirty="0"/>
              <a:t>Recursive Validness</a:t>
            </a:r>
          </a:p>
        </p:txBody>
      </p:sp>
      <p:sp>
        <p:nvSpPr>
          <p:cNvPr id="4" name="Content Placeholder 3">
            <a:extLst>
              <a:ext uri="{FF2B5EF4-FFF2-40B4-BE49-F238E27FC236}">
                <a16:creationId xmlns:a16="http://schemas.microsoft.com/office/drawing/2014/main" id="{3E85260D-CE65-1341-B99F-917C32A51038}"/>
              </a:ext>
            </a:extLst>
          </p:cNvPr>
          <p:cNvSpPr>
            <a:spLocks noGrp="1"/>
          </p:cNvSpPr>
          <p:nvPr>
            <p:ph idx="1"/>
          </p:nvPr>
        </p:nvSpPr>
        <p:spPr/>
        <p:txBody>
          <a:bodyPr/>
          <a:lstStyle/>
          <a:p>
            <a:r>
              <a:rPr lang="en-US" dirty="0"/>
              <a:t>Every subexpression is valid</a:t>
            </a:r>
          </a:p>
        </p:txBody>
      </p:sp>
      <p:pic>
        <p:nvPicPr>
          <p:cNvPr id="6" name="Picture 5">
            <a:extLst>
              <a:ext uri="{FF2B5EF4-FFF2-40B4-BE49-F238E27FC236}">
                <a16:creationId xmlns:a16="http://schemas.microsoft.com/office/drawing/2014/main" id="{1CD57659-CBF8-E147-8627-5D73F0A282B0}"/>
              </a:ext>
            </a:extLst>
          </p:cNvPr>
          <p:cNvPicPr>
            <a:picLocks noChangeAspect="1"/>
          </p:cNvPicPr>
          <p:nvPr/>
        </p:nvPicPr>
        <p:blipFill>
          <a:blip r:embed="rId3"/>
          <a:stretch>
            <a:fillRect/>
          </a:stretch>
        </p:blipFill>
        <p:spPr>
          <a:xfrm>
            <a:off x="627711" y="2451099"/>
            <a:ext cx="7777393" cy="3110957"/>
          </a:xfrm>
          <a:prstGeom prst="rect">
            <a:avLst/>
          </a:prstGeom>
        </p:spPr>
      </p:pic>
      <p:pic>
        <p:nvPicPr>
          <p:cNvPr id="5" name="Picture 4">
            <a:extLst>
              <a:ext uri="{FF2B5EF4-FFF2-40B4-BE49-F238E27FC236}">
                <a16:creationId xmlns:a16="http://schemas.microsoft.com/office/drawing/2014/main" id="{2BE0D9F5-00B3-044B-B436-2A7D638618A7}"/>
              </a:ext>
            </a:extLst>
          </p:cNvPr>
          <p:cNvPicPr>
            <a:picLocks noChangeAspect="1"/>
          </p:cNvPicPr>
          <p:nvPr/>
        </p:nvPicPr>
        <p:blipFill>
          <a:blip r:embed="rId4"/>
          <a:stretch>
            <a:fillRect/>
          </a:stretch>
        </p:blipFill>
        <p:spPr>
          <a:xfrm>
            <a:off x="627712" y="2451099"/>
            <a:ext cx="7886700" cy="3154680"/>
          </a:xfrm>
          <a:prstGeom prst="rect">
            <a:avLst/>
          </a:prstGeom>
        </p:spPr>
      </p:pic>
      <p:pic>
        <p:nvPicPr>
          <p:cNvPr id="7" name="Picture 6">
            <a:extLst>
              <a:ext uri="{FF2B5EF4-FFF2-40B4-BE49-F238E27FC236}">
                <a16:creationId xmlns:a16="http://schemas.microsoft.com/office/drawing/2014/main" id="{1A22DEDC-594B-2D42-B53A-FC45243FCA35}"/>
              </a:ext>
            </a:extLst>
          </p:cNvPr>
          <p:cNvPicPr>
            <a:picLocks noChangeAspect="1"/>
          </p:cNvPicPr>
          <p:nvPr/>
        </p:nvPicPr>
        <p:blipFill>
          <a:blip r:embed="rId5"/>
          <a:stretch>
            <a:fillRect/>
          </a:stretch>
        </p:blipFill>
        <p:spPr>
          <a:xfrm>
            <a:off x="627711" y="2451100"/>
            <a:ext cx="7888573" cy="3155430"/>
          </a:xfrm>
          <a:prstGeom prst="rect">
            <a:avLst/>
          </a:prstGeom>
        </p:spPr>
      </p:pic>
    </p:spTree>
    <p:extLst>
      <p:ext uri="{BB962C8B-B14F-4D97-AF65-F5344CB8AC3E}">
        <p14:creationId xmlns:p14="http://schemas.microsoft.com/office/powerpoint/2010/main" val="295459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Recap Sorting</a:t>
            </a:r>
          </a:p>
        </p:txBody>
      </p:sp>
      <p:sp>
        <p:nvSpPr>
          <p:cNvPr id="6" name="Content Placeholder 5">
            <a:extLst>
              <a:ext uri="{FF2B5EF4-FFF2-40B4-BE49-F238E27FC236}">
                <a16:creationId xmlns:a16="http://schemas.microsoft.com/office/drawing/2014/main" id="{E29CBFCB-F5A1-BB42-A304-7447DC2F8A84}"/>
              </a:ext>
            </a:extLst>
          </p:cNvPr>
          <p:cNvSpPr>
            <a:spLocks noGrp="1"/>
          </p:cNvSpPr>
          <p:nvPr>
            <p:ph idx="1"/>
          </p:nvPr>
        </p:nvSpPr>
        <p:spPr/>
        <p:txBody>
          <a:bodyPr/>
          <a:lstStyle/>
          <a:p>
            <a:r>
              <a:rPr lang="en-US" dirty="0"/>
              <a:t>Complexity of popular sorting algorithms</a:t>
            </a:r>
          </a:p>
        </p:txBody>
      </p:sp>
      <p:graphicFrame>
        <p:nvGraphicFramePr>
          <p:cNvPr id="9" name="Group 44">
            <a:extLst>
              <a:ext uri="{FF2B5EF4-FFF2-40B4-BE49-F238E27FC236}">
                <a16:creationId xmlns:a16="http://schemas.microsoft.com/office/drawing/2014/main" id="{D2D293A1-E29B-6E40-878F-7775A492D646}"/>
              </a:ext>
            </a:extLst>
          </p:cNvPr>
          <p:cNvGraphicFramePr>
            <a:graphicFrameLocks noGrp="1"/>
          </p:cNvGraphicFramePr>
          <p:nvPr>
            <p:extLst>
              <p:ext uri="{D42A27DB-BD31-4B8C-83A1-F6EECF244321}">
                <p14:modId xmlns:p14="http://schemas.microsoft.com/office/powerpoint/2010/main" val="1962403028"/>
              </p:ext>
            </p:extLst>
          </p:nvPr>
        </p:nvGraphicFramePr>
        <p:xfrm>
          <a:off x="1978811" y="2276872"/>
          <a:ext cx="5186378" cy="3514324"/>
        </p:xfrm>
        <a:graphic>
          <a:graphicData uri="http://schemas.openxmlformats.org/drawingml/2006/table">
            <a:tbl>
              <a:tblPr/>
              <a:tblGrid>
                <a:gridCol w="2593189">
                  <a:extLst>
                    <a:ext uri="{9D8B030D-6E8A-4147-A177-3AD203B41FA5}">
                      <a16:colId xmlns:a16="http://schemas.microsoft.com/office/drawing/2014/main" val="20000"/>
                    </a:ext>
                  </a:extLst>
                </a:gridCol>
                <a:gridCol w="2593189">
                  <a:extLst>
                    <a:ext uri="{9D8B030D-6E8A-4147-A177-3AD203B41FA5}">
                      <a16:colId xmlns:a16="http://schemas.microsoft.com/office/drawing/2014/main" val="20001"/>
                    </a:ext>
                  </a:extLst>
                </a:gridCol>
              </a:tblGrid>
              <a:tr h="50998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0" i="0" u="none" strike="noStrike" cap="none" normalizeH="0" baseline="0" dirty="0">
                          <a:ln>
                            <a:noFill/>
                          </a:ln>
                          <a:solidFill>
                            <a:schemeClr val="tx1"/>
                          </a:solidFill>
                          <a:effectLst/>
                          <a:latin typeface="Arial Narrow" pitchFamily="34" charset="0"/>
                          <a:ea typeface="新細明體" pitchFamily="18" charset="-120"/>
                        </a:rPr>
                        <a:t>Bubble Sort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O(n</a:t>
                      </a:r>
                      <a:r>
                        <a:rPr kumimoji="1" lang="en-US" altLang="zh-TW" sz="2400" b="0" i="0" u="none" strike="noStrike" cap="none" normalizeH="0" baseline="30000">
                          <a:ln>
                            <a:noFill/>
                          </a:ln>
                          <a:solidFill>
                            <a:schemeClr val="tx1"/>
                          </a:solidFill>
                          <a:effectLst/>
                          <a:latin typeface="Arial Narrow" pitchFamily="34" charset="0"/>
                          <a:ea typeface="新細明體" pitchFamily="18" charset="-120"/>
                        </a:rPr>
                        <a:t>2</a:t>
                      </a: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5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Insert Sort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O(n</a:t>
                      </a:r>
                      <a:r>
                        <a:rPr kumimoji="1" lang="en-US" altLang="zh-TW" sz="2400" b="0" i="0" u="none" strike="noStrike" cap="none" normalizeH="0" baseline="30000">
                          <a:ln>
                            <a:noFill/>
                          </a:ln>
                          <a:solidFill>
                            <a:schemeClr val="tx1"/>
                          </a:solidFill>
                          <a:effectLst/>
                          <a:latin typeface="Arial Narrow" pitchFamily="34" charset="0"/>
                          <a:ea typeface="新細明體" pitchFamily="18" charset="-120"/>
                        </a:rPr>
                        <a:t>2</a:t>
                      </a: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8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Selection Sort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O(n</a:t>
                      </a:r>
                      <a:r>
                        <a:rPr kumimoji="1" lang="en-US" altLang="zh-TW" sz="2400" b="0" i="0" u="none" strike="noStrike" cap="none" normalizeH="0" baseline="30000">
                          <a:ln>
                            <a:noFill/>
                          </a:ln>
                          <a:solidFill>
                            <a:schemeClr val="tx1"/>
                          </a:solidFill>
                          <a:effectLst/>
                          <a:latin typeface="Arial Narrow" pitchFamily="34" charset="0"/>
                          <a:ea typeface="新細明體" pitchFamily="18" charset="-120"/>
                        </a:rPr>
                        <a:t>2</a:t>
                      </a: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a:t>
                      </a:r>
                      <a:endParaRPr kumimoji="1" lang="en-US" altLang="zh-TW" sz="2800" b="0" i="0" u="none" strike="noStrike" cap="none" normalizeH="0" baseline="0">
                        <a:ln>
                          <a:noFill/>
                        </a:ln>
                        <a:solidFill>
                          <a:schemeClr val="tx1"/>
                        </a:solidFill>
                        <a:effectLst/>
                        <a:latin typeface="Tahoma" pitchFamily="34" charset="0"/>
                        <a:ea typeface="新細明體" pitchFamily="18" charset="-12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9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Quick Sort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1" i="0" u="none" strike="noStrike" cap="none" normalizeH="0" baseline="0" dirty="0">
                          <a:ln>
                            <a:noFill/>
                          </a:ln>
                          <a:solidFill>
                            <a:srgbClr val="FF0000"/>
                          </a:solidFill>
                          <a:effectLst/>
                          <a:latin typeface="Arial Narrow" pitchFamily="34" charset="0"/>
                          <a:ea typeface="新細明體" pitchFamily="18" charset="-120"/>
                        </a:rPr>
                        <a:t>Average</a:t>
                      </a:r>
                      <a:r>
                        <a:rPr kumimoji="1" lang="en-US" altLang="zh-TW" sz="2400" b="0" i="0" u="none" strike="noStrike" cap="none" normalizeH="0" baseline="0" dirty="0">
                          <a:ln>
                            <a:noFill/>
                          </a:ln>
                          <a:solidFill>
                            <a:schemeClr val="tx1"/>
                          </a:solidFill>
                          <a:effectLst/>
                          <a:latin typeface="Arial Narrow" pitchFamily="34" charset="0"/>
                          <a:ea typeface="新細明體" pitchFamily="18" charset="-120"/>
                        </a:rPr>
                        <a:t> O(n log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9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Merge Sort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0" i="0" u="none" strike="noStrike" cap="none" normalizeH="0" baseline="0" dirty="0">
                          <a:ln>
                            <a:noFill/>
                          </a:ln>
                          <a:solidFill>
                            <a:schemeClr val="tx1"/>
                          </a:solidFill>
                          <a:effectLst/>
                          <a:latin typeface="Arial Narrow" pitchFamily="34" charset="0"/>
                          <a:ea typeface="新細明體" pitchFamily="18" charset="-120"/>
                        </a:rPr>
                        <a:t>O(n log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5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Heap Sort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O(n log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9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400" b="0" i="0" u="none" strike="noStrike" cap="none" normalizeH="0" baseline="0">
                          <a:ln>
                            <a:noFill/>
                          </a:ln>
                          <a:solidFill>
                            <a:schemeClr val="tx1"/>
                          </a:solidFill>
                          <a:effectLst/>
                          <a:latin typeface="Arial Narrow" pitchFamily="34" charset="0"/>
                          <a:ea typeface="新細明體" pitchFamily="18" charset="-120"/>
                        </a:rPr>
                        <a:t>Radix Sort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400" b="0" i="0" u="none" strike="noStrike" cap="none" normalizeH="0" baseline="0" dirty="0">
                          <a:ln>
                            <a:noFill/>
                          </a:ln>
                          <a:solidFill>
                            <a:schemeClr val="tx1"/>
                          </a:solidFill>
                          <a:effectLst/>
                          <a:latin typeface="Arial Narrow" pitchFamily="34" charset="0"/>
                          <a:ea typeface="新細明體" pitchFamily="18" charset="-120"/>
                        </a:rPr>
                        <a:t>O(n log 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4825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20</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dirty="0"/>
              <a:t>All recursive algorithm can be rewritten </a:t>
            </a:r>
            <a:r>
              <a:rPr lang="en-US" sz="4800" b="1" i="1" dirty="0">
                <a:solidFill>
                  <a:srgbClr val="FF0000"/>
                </a:solidFill>
              </a:rPr>
              <a:t>iteratively</a:t>
            </a:r>
            <a:r>
              <a:rPr lang="en-US" sz="4800" b="1" i="1" dirty="0"/>
              <a:t> using either flat for-loop or stack</a:t>
            </a:r>
          </a:p>
        </p:txBody>
      </p:sp>
    </p:spTree>
    <p:extLst>
      <p:ext uri="{BB962C8B-B14F-4D97-AF65-F5344CB8AC3E}">
        <p14:creationId xmlns:p14="http://schemas.microsoft.com/office/powerpoint/2010/main" val="293463999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60D72-3242-9C4B-A3EF-08ADD3EABD35}"/>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9AA9D5F3-744E-AB46-BB87-A6603EE5A7BC}"/>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F9579FAC-A18D-CF46-A076-191E1283F7D6}"/>
              </a:ext>
            </a:extLst>
          </p:cNvPr>
          <p:cNvSpPr>
            <a:spLocks noGrp="1"/>
          </p:cNvSpPr>
          <p:nvPr>
            <p:ph idx="1"/>
          </p:nvPr>
        </p:nvSpPr>
        <p:spPr>
          <a:xfrm>
            <a:off x="628650" y="1295944"/>
            <a:ext cx="7886700" cy="5078672"/>
          </a:xfrm>
        </p:spPr>
        <p:txBody>
          <a:bodyPr>
            <a:normAutofit lnSpcReduction="10000"/>
          </a:bodyPr>
          <a:lstStyle/>
          <a:p>
            <a:pPr marL="331470" indent="-514350">
              <a:buFont typeface="+mj-lt"/>
              <a:buAutoNum type="arabicPeriod"/>
            </a:pPr>
            <a:r>
              <a:rPr lang="en-US" b="0" dirty="0"/>
              <a:t>Initialize a stack S.</a:t>
            </a:r>
          </a:p>
          <a:p>
            <a:pPr marL="331470" indent="-514350">
              <a:buFont typeface="+mj-lt"/>
              <a:buAutoNum type="arabicPeriod"/>
            </a:pPr>
            <a:r>
              <a:rPr lang="en-US" b="0" dirty="0"/>
              <a:t>Process each bracket of the expression one at a time.</a:t>
            </a:r>
          </a:p>
          <a:p>
            <a:pPr marL="331470" indent="-514350">
              <a:buFont typeface="+mj-lt"/>
              <a:buAutoNum type="arabicPeriod"/>
            </a:pPr>
            <a:r>
              <a:rPr lang="en-US" b="0" dirty="0"/>
              <a:t>If we encounter an opening bracket, we simply push it onto the stack. This means we will process it later, let us simply move onto the </a:t>
            </a:r>
            <a:r>
              <a:rPr lang="en-US" dirty="0"/>
              <a:t>sub-expression</a:t>
            </a:r>
            <a:r>
              <a:rPr lang="en-US" b="0" dirty="0"/>
              <a:t> ahead.</a:t>
            </a:r>
          </a:p>
          <a:p>
            <a:pPr marL="331470" indent="-514350">
              <a:buFont typeface="+mj-lt"/>
              <a:buAutoNum type="arabicPeriod"/>
            </a:pPr>
            <a:r>
              <a:rPr lang="en-US" b="0" dirty="0"/>
              <a:t>If we encounter a closing bracket, then we check the element on top of the stack. If the element at the top of the stack is an opening bracket of the same type, then we pop it off the stack and continue processing. Else, this implies an invalid expression.</a:t>
            </a:r>
          </a:p>
          <a:p>
            <a:pPr marL="331470" indent="-514350">
              <a:buFont typeface="+mj-lt"/>
              <a:buAutoNum type="arabicPeriod"/>
            </a:pPr>
            <a:r>
              <a:rPr lang="en-US" b="0" dirty="0"/>
              <a:t>In the end, if we are left with a stack still having elements, then this implies an invalid expression.</a:t>
            </a:r>
          </a:p>
        </p:txBody>
      </p:sp>
      <p:pic>
        <p:nvPicPr>
          <p:cNvPr id="5" name="Picture 4">
            <a:extLst>
              <a:ext uri="{FF2B5EF4-FFF2-40B4-BE49-F238E27FC236}">
                <a16:creationId xmlns:a16="http://schemas.microsoft.com/office/drawing/2014/main" id="{5907496C-CC7C-194D-ABE5-44F696020A49}"/>
              </a:ext>
            </a:extLst>
          </p:cNvPr>
          <p:cNvPicPr>
            <a:picLocks noChangeAspect="1"/>
          </p:cNvPicPr>
          <p:nvPr/>
        </p:nvPicPr>
        <p:blipFill rotWithShape="1">
          <a:blip r:embed="rId3"/>
          <a:srcRect l="13750" t="25631" r="9333" b="59073"/>
          <a:stretch/>
        </p:blipFill>
        <p:spPr>
          <a:xfrm>
            <a:off x="2843888" y="338853"/>
            <a:ext cx="5806521" cy="576268"/>
          </a:xfrm>
          <a:prstGeom prst="rect">
            <a:avLst/>
          </a:prstGeom>
        </p:spPr>
      </p:pic>
    </p:spTree>
    <p:extLst>
      <p:ext uri="{BB962C8B-B14F-4D97-AF65-F5344CB8AC3E}">
        <p14:creationId xmlns:p14="http://schemas.microsoft.com/office/powerpoint/2010/main" val="85663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884FD7-E699-E24C-B9F3-7CC1AA56DC7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22</a:t>
            </a:fld>
            <a:endParaRPr lang="en-US"/>
          </a:p>
        </p:txBody>
      </p:sp>
      <p:sp>
        <p:nvSpPr>
          <p:cNvPr id="3" name="Title 2">
            <a:extLst>
              <a:ext uri="{FF2B5EF4-FFF2-40B4-BE49-F238E27FC236}">
                <a16:creationId xmlns:a16="http://schemas.microsoft.com/office/drawing/2014/main" id="{E5261A94-7D29-4C46-B277-5CCD30A73EA9}"/>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7" name="Picture 6">
            <a:extLst>
              <a:ext uri="{FF2B5EF4-FFF2-40B4-BE49-F238E27FC236}">
                <a16:creationId xmlns:a16="http://schemas.microsoft.com/office/drawing/2014/main" id="{5AE3BB78-48D2-3A4A-80B3-1F90D12F08C7}"/>
              </a:ext>
            </a:extLst>
          </p:cNvPr>
          <p:cNvPicPr>
            <a:picLocks noChangeAspect="1"/>
          </p:cNvPicPr>
          <p:nvPr/>
        </p:nvPicPr>
        <p:blipFill>
          <a:blip r:embed="rId3"/>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414636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211AD-2136-4946-BCE5-9794AB03A219}"/>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23</a:t>
            </a:fld>
            <a:endParaRPr lang="en-US"/>
          </a:p>
        </p:txBody>
      </p:sp>
      <p:sp>
        <p:nvSpPr>
          <p:cNvPr id="3" name="Title 2">
            <a:extLst>
              <a:ext uri="{FF2B5EF4-FFF2-40B4-BE49-F238E27FC236}">
                <a16:creationId xmlns:a16="http://schemas.microsoft.com/office/drawing/2014/main" id="{EE014390-CD7A-9944-AB78-1171B056C4FA}"/>
              </a:ext>
            </a:extLst>
          </p:cNvPr>
          <p:cNvSpPr>
            <a:spLocks noGrp="1"/>
          </p:cNvSpPr>
          <p:nvPr>
            <p:ph type="title"/>
          </p:nvPr>
        </p:nvSpPr>
        <p:spPr>
          <a:xfrm>
            <a:off x="628650" y="157302"/>
            <a:ext cx="7886700" cy="964910"/>
          </a:xfrm>
          <a:prstGeom prst="rect">
            <a:avLst/>
          </a:prstGeom>
        </p:spPr>
        <p:txBody>
          <a:bodyPr anchor="ctr">
            <a:normAutofit/>
          </a:bodyPr>
          <a:lstStyle/>
          <a:p>
            <a:r>
              <a:rPr lang="en-US"/>
              <a:t>Illustration</a:t>
            </a:r>
            <a:endParaRPr lang="en-US" dirty="0"/>
          </a:p>
        </p:txBody>
      </p:sp>
      <p:pic>
        <p:nvPicPr>
          <p:cNvPr id="5" name="Picture 4">
            <a:extLst>
              <a:ext uri="{FF2B5EF4-FFF2-40B4-BE49-F238E27FC236}">
                <a16:creationId xmlns:a16="http://schemas.microsoft.com/office/drawing/2014/main" id="{B7E56056-C589-5C4E-A59F-3EDA7C5FE5EF}"/>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1471807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35586-14F0-3A46-95E7-BA15FDC9ED77}"/>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24</a:t>
            </a:fld>
            <a:endParaRPr lang="en-US"/>
          </a:p>
        </p:txBody>
      </p:sp>
      <p:sp>
        <p:nvSpPr>
          <p:cNvPr id="3" name="Title 2">
            <a:extLst>
              <a:ext uri="{FF2B5EF4-FFF2-40B4-BE49-F238E27FC236}">
                <a16:creationId xmlns:a16="http://schemas.microsoft.com/office/drawing/2014/main" id="{50A455B6-E37E-EE4D-B082-9F326D115DA1}"/>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8E477299-3A91-AB41-8F91-1D7C6D11B519}"/>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1619396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DF39B-7955-CB43-83BC-F8476869BEF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25</a:t>
            </a:fld>
            <a:endParaRPr lang="en-US"/>
          </a:p>
        </p:txBody>
      </p:sp>
      <p:sp>
        <p:nvSpPr>
          <p:cNvPr id="3" name="Title 2">
            <a:extLst>
              <a:ext uri="{FF2B5EF4-FFF2-40B4-BE49-F238E27FC236}">
                <a16:creationId xmlns:a16="http://schemas.microsoft.com/office/drawing/2014/main" id="{32504CFF-8549-9044-A3FF-6602F57B5272}"/>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425D5AF7-FC2C-1B4A-A36F-EC47591DD8F0}"/>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086388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B56B63-B25F-864B-BF64-FA3BA2791FD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26</a:t>
            </a:fld>
            <a:endParaRPr lang="en-US"/>
          </a:p>
        </p:txBody>
      </p:sp>
      <p:sp>
        <p:nvSpPr>
          <p:cNvPr id="3" name="Title 2">
            <a:extLst>
              <a:ext uri="{FF2B5EF4-FFF2-40B4-BE49-F238E27FC236}">
                <a16:creationId xmlns:a16="http://schemas.microsoft.com/office/drawing/2014/main" id="{764DB07F-10E9-2143-83B3-EB0E99985E36}"/>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3933C6FB-C408-4C45-A5DE-74E4DC589A44}"/>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808156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3C66FC-4CF7-864B-A358-F0E36B8FAEB3}"/>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27</a:t>
            </a:fld>
            <a:endParaRPr lang="en-US"/>
          </a:p>
        </p:txBody>
      </p:sp>
      <p:sp>
        <p:nvSpPr>
          <p:cNvPr id="3" name="Title 2">
            <a:extLst>
              <a:ext uri="{FF2B5EF4-FFF2-40B4-BE49-F238E27FC236}">
                <a16:creationId xmlns:a16="http://schemas.microsoft.com/office/drawing/2014/main" id="{76F89B3A-BEC4-2D4F-9260-7AEEFA765ADF}"/>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345C9D35-060C-794C-88FE-FA42E8BD30D5}"/>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1393028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F034C5-D2E6-0E40-856C-EBA16E9155D8}"/>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28</a:t>
            </a:fld>
            <a:endParaRPr lang="en-US"/>
          </a:p>
        </p:txBody>
      </p:sp>
      <p:sp>
        <p:nvSpPr>
          <p:cNvPr id="3" name="Title 2">
            <a:extLst>
              <a:ext uri="{FF2B5EF4-FFF2-40B4-BE49-F238E27FC236}">
                <a16:creationId xmlns:a16="http://schemas.microsoft.com/office/drawing/2014/main" id="{5769A0D0-3120-334F-9DBE-3E6B972AB023}"/>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BCF455C1-15B8-BD40-824D-CC552AAE2725}"/>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139334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872D4-F63C-6E40-AB8D-845ACD966895}"/>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29</a:t>
            </a:fld>
            <a:endParaRPr lang="en-US"/>
          </a:p>
        </p:txBody>
      </p:sp>
      <p:sp>
        <p:nvSpPr>
          <p:cNvPr id="3" name="Title 2">
            <a:extLst>
              <a:ext uri="{FF2B5EF4-FFF2-40B4-BE49-F238E27FC236}">
                <a16:creationId xmlns:a16="http://schemas.microsoft.com/office/drawing/2014/main" id="{72C85682-C600-E646-AEDD-C787CEAF6521}"/>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4F0D465D-FA72-304A-88B4-81C06118AA54}"/>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90027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DA37B-6116-E04E-81E7-151A34AF3DC5}"/>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DD17EB3B-D81E-0B41-BC24-316C348CE927}"/>
              </a:ext>
            </a:extLst>
          </p:cNvPr>
          <p:cNvSpPr>
            <a:spLocks noGrp="1"/>
          </p:cNvSpPr>
          <p:nvPr>
            <p:ph type="title"/>
          </p:nvPr>
        </p:nvSpPr>
        <p:spPr/>
        <p:txBody>
          <a:bodyPr/>
          <a:lstStyle/>
          <a:p>
            <a:r>
              <a:rPr lang="en-US" dirty="0"/>
              <a:t>In fact, what you need may be …</a:t>
            </a:r>
          </a:p>
        </p:txBody>
      </p:sp>
      <p:sp>
        <p:nvSpPr>
          <p:cNvPr id="4" name="Content Placeholder 3">
            <a:extLst>
              <a:ext uri="{FF2B5EF4-FFF2-40B4-BE49-F238E27FC236}">
                <a16:creationId xmlns:a16="http://schemas.microsoft.com/office/drawing/2014/main" id="{EEF17FAA-4AA8-5846-9DAB-5D01D00B8FFC}"/>
              </a:ext>
            </a:extLst>
          </p:cNvPr>
          <p:cNvSpPr>
            <a:spLocks noGrp="1"/>
          </p:cNvSpPr>
          <p:nvPr>
            <p:ph idx="1"/>
          </p:nvPr>
        </p:nvSpPr>
        <p:spPr/>
        <p:txBody>
          <a:bodyPr/>
          <a:lstStyle/>
          <a:p>
            <a:r>
              <a:rPr lang="en-US" dirty="0"/>
              <a:t>Use std::sort in 90% problems</a:t>
            </a:r>
          </a:p>
          <a:p>
            <a:pPr lvl="1"/>
            <a:r>
              <a:rPr lang="en-US" dirty="0">
                <a:hlinkClick r:id="rId3"/>
              </a:rPr>
              <a:t>https://en.cppreference.com/w/cpp/algorithm/sort</a:t>
            </a:r>
            <a:endParaRPr lang="en-US" dirty="0"/>
          </a:p>
        </p:txBody>
      </p:sp>
      <p:pic>
        <p:nvPicPr>
          <p:cNvPr id="6" name="Picture 5" descr="A screenshot of a cell phone&#10;&#10;Description automatically generated">
            <a:extLst>
              <a:ext uri="{FF2B5EF4-FFF2-40B4-BE49-F238E27FC236}">
                <a16:creationId xmlns:a16="http://schemas.microsoft.com/office/drawing/2014/main" id="{23245AD5-B154-B54A-8033-6DEE8ED04790}"/>
              </a:ext>
            </a:extLst>
          </p:cNvPr>
          <p:cNvPicPr>
            <a:picLocks noChangeAspect="1"/>
          </p:cNvPicPr>
          <p:nvPr/>
        </p:nvPicPr>
        <p:blipFill>
          <a:blip r:embed="rId4"/>
          <a:stretch>
            <a:fillRect/>
          </a:stretch>
        </p:blipFill>
        <p:spPr>
          <a:xfrm>
            <a:off x="1104900" y="2481950"/>
            <a:ext cx="6934200" cy="3683000"/>
          </a:xfrm>
          <a:prstGeom prst="rect">
            <a:avLst/>
          </a:prstGeom>
        </p:spPr>
      </p:pic>
    </p:spTree>
    <p:extLst>
      <p:ext uri="{BB962C8B-B14F-4D97-AF65-F5344CB8AC3E}">
        <p14:creationId xmlns:p14="http://schemas.microsoft.com/office/powerpoint/2010/main" val="3948437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9CA69-795E-9B42-8D66-A6B4229E63EE}"/>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30</a:t>
            </a:fld>
            <a:endParaRPr lang="en-US"/>
          </a:p>
        </p:txBody>
      </p:sp>
      <p:sp>
        <p:nvSpPr>
          <p:cNvPr id="3" name="Title 2">
            <a:extLst>
              <a:ext uri="{FF2B5EF4-FFF2-40B4-BE49-F238E27FC236}">
                <a16:creationId xmlns:a16="http://schemas.microsoft.com/office/drawing/2014/main" id="{AB2E4C24-F6B8-C343-A9ED-BA013467CA14}"/>
              </a:ext>
            </a:extLst>
          </p:cNvPr>
          <p:cNvSpPr>
            <a:spLocks noGrp="1"/>
          </p:cNvSpPr>
          <p:nvPr>
            <p:ph type="title"/>
          </p:nvPr>
        </p:nvSpPr>
        <p:spPr>
          <a:xfrm>
            <a:off x="628650" y="157302"/>
            <a:ext cx="7886700" cy="964910"/>
          </a:xfrm>
          <a:prstGeom prst="rect">
            <a:avLst/>
          </a:prstGeom>
        </p:spPr>
        <p:txBody>
          <a:bodyPr anchor="ctr">
            <a:normAutofit/>
          </a:bodyPr>
          <a:lstStyle/>
          <a:p>
            <a:r>
              <a:rPr lang="en-US"/>
              <a:t>Illustration</a:t>
            </a:r>
            <a:endParaRPr lang="en-US" dirty="0"/>
          </a:p>
        </p:txBody>
      </p:sp>
      <p:pic>
        <p:nvPicPr>
          <p:cNvPr id="6" name="Picture 5">
            <a:extLst>
              <a:ext uri="{FF2B5EF4-FFF2-40B4-BE49-F238E27FC236}">
                <a16:creationId xmlns:a16="http://schemas.microsoft.com/office/drawing/2014/main" id="{7281C687-8A94-144F-94D2-DB1F9268CFE6}"/>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207502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A0DA0-15AF-B441-8A11-836EF6366BFA}"/>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31</a:t>
            </a:fld>
            <a:endParaRPr lang="en-US"/>
          </a:p>
        </p:txBody>
      </p:sp>
      <p:sp>
        <p:nvSpPr>
          <p:cNvPr id="3" name="Title 2">
            <a:extLst>
              <a:ext uri="{FF2B5EF4-FFF2-40B4-BE49-F238E27FC236}">
                <a16:creationId xmlns:a16="http://schemas.microsoft.com/office/drawing/2014/main" id="{78508F13-0E33-5B44-9C4C-A1F41B908DEA}"/>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503B84D6-5CA0-BD48-BD74-A67E355CA65B}"/>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1563793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4C6F76-CBC5-B34C-ABB0-24FD11D256D0}"/>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32</a:t>
            </a:fld>
            <a:endParaRPr lang="en-US"/>
          </a:p>
        </p:txBody>
      </p:sp>
      <p:sp>
        <p:nvSpPr>
          <p:cNvPr id="3" name="Title 2">
            <a:extLst>
              <a:ext uri="{FF2B5EF4-FFF2-40B4-BE49-F238E27FC236}">
                <a16:creationId xmlns:a16="http://schemas.microsoft.com/office/drawing/2014/main" id="{5E898C04-40D5-9841-84D2-B3AC2C80B284}"/>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2C41749D-4DC6-C740-AB5A-AC6F8F96E20B}"/>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1547340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309EC-3D0F-4F43-AC7B-95D50DF37AA9}"/>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33</a:t>
            </a:fld>
            <a:endParaRPr lang="en-US"/>
          </a:p>
        </p:txBody>
      </p:sp>
      <p:sp>
        <p:nvSpPr>
          <p:cNvPr id="3" name="Title 2">
            <a:extLst>
              <a:ext uri="{FF2B5EF4-FFF2-40B4-BE49-F238E27FC236}">
                <a16:creationId xmlns:a16="http://schemas.microsoft.com/office/drawing/2014/main" id="{1A2E0CEE-9475-9047-B354-92C0FBE1A10A}"/>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Illustration</a:t>
            </a:r>
          </a:p>
        </p:txBody>
      </p:sp>
      <p:pic>
        <p:nvPicPr>
          <p:cNvPr id="5" name="Picture 4">
            <a:extLst>
              <a:ext uri="{FF2B5EF4-FFF2-40B4-BE49-F238E27FC236}">
                <a16:creationId xmlns:a16="http://schemas.microsoft.com/office/drawing/2014/main" id="{AF526CA0-BE96-E24C-9D63-DC36FAD3326E}"/>
              </a:ext>
            </a:extLst>
          </p:cNvPr>
          <p:cNvPicPr>
            <a:picLocks noChangeAspect="1"/>
          </p:cNvPicPr>
          <p:nvPr/>
        </p:nvPicPr>
        <p:blipFill>
          <a:blip r:embed="rId2"/>
          <a:stretch>
            <a:fillRect/>
          </a:stretch>
        </p:blipFill>
        <p:spPr>
          <a:xfrm>
            <a:off x="628650" y="1417337"/>
            <a:ext cx="7886700" cy="4416552"/>
          </a:xfrm>
          <a:prstGeom prst="rect">
            <a:avLst/>
          </a:prstGeom>
          <a:noFill/>
        </p:spPr>
      </p:pic>
    </p:spTree>
    <p:extLst>
      <p:ext uri="{BB962C8B-B14F-4D97-AF65-F5344CB8AC3E}">
        <p14:creationId xmlns:p14="http://schemas.microsoft.com/office/powerpoint/2010/main" val="3864582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C64A49-FDE1-A840-8A1B-8E580AFAAB20}"/>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91B3F889-8D3F-DA4D-B045-B3CACEA1DDA0}"/>
              </a:ext>
            </a:extLst>
          </p:cNvPr>
          <p:cNvSpPr>
            <a:spLocks noGrp="1"/>
          </p:cNvSpPr>
          <p:nvPr>
            <p:ph type="title"/>
          </p:nvPr>
        </p:nvSpPr>
        <p:spPr/>
        <p:txBody>
          <a:bodyPr/>
          <a:lstStyle/>
          <a:p>
            <a:r>
              <a:rPr lang="en-US" dirty="0"/>
              <a:t>Complexity</a:t>
            </a:r>
          </a:p>
        </p:txBody>
      </p:sp>
      <p:sp>
        <p:nvSpPr>
          <p:cNvPr id="4" name="Content Placeholder 3">
            <a:extLst>
              <a:ext uri="{FF2B5EF4-FFF2-40B4-BE49-F238E27FC236}">
                <a16:creationId xmlns:a16="http://schemas.microsoft.com/office/drawing/2014/main" id="{DBF93180-7680-C347-8920-D22C0AB037E0}"/>
              </a:ext>
            </a:extLst>
          </p:cNvPr>
          <p:cNvSpPr>
            <a:spLocks noGrp="1"/>
          </p:cNvSpPr>
          <p:nvPr>
            <p:ph idx="1"/>
          </p:nvPr>
        </p:nvSpPr>
        <p:spPr/>
        <p:txBody>
          <a:bodyPr/>
          <a:lstStyle/>
          <a:p>
            <a:r>
              <a:rPr lang="en-US" b="0" dirty="0"/>
              <a:t>Time complexity : </a:t>
            </a:r>
            <a:r>
              <a:rPr lang="en-US" b="0" i="1" dirty="0"/>
              <a:t>O</a:t>
            </a:r>
            <a:r>
              <a:rPr lang="en-US" b="0" dirty="0"/>
              <a:t>(</a:t>
            </a:r>
            <a:r>
              <a:rPr lang="en-US" b="0" i="1" dirty="0"/>
              <a:t>n</a:t>
            </a:r>
            <a:r>
              <a:rPr lang="en-US" b="0" dirty="0"/>
              <a:t>) </a:t>
            </a:r>
          </a:p>
          <a:p>
            <a:pPr lvl="1"/>
            <a:r>
              <a:rPr lang="en-US" b="0" dirty="0"/>
              <a:t>We traverse the given string one character at a time and push and pop operations on a stack take </a:t>
            </a:r>
            <a:r>
              <a:rPr lang="en-US" b="0" i="1" dirty="0"/>
              <a:t>O</a:t>
            </a:r>
            <a:r>
              <a:rPr lang="en-US" b="0" dirty="0"/>
              <a:t>(1) time.</a:t>
            </a:r>
          </a:p>
          <a:p>
            <a:r>
              <a:rPr lang="en-US" b="0" dirty="0"/>
              <a:t>Space complexity : O(n)</a:t>
            </a:r>
          </a:p>
          <a:p>
            <a:pPr lvl="1"/>
            <a:r>
              <a:rPr lang="en-US" b="0" dirty="0"/>
              <a:t>We push all opening brackets onto the stack and in the worst case, we will end up pushing all the brackets onto the stack. e.g. ((((((((((.</a:t>
            </a:r>
          </a:p>
          <a:p>
            <a:endParaRPr lang="en-US" dirty="0"/>
          </a:p>
        </p:txBody>
      </p:sp>
    </p:spTree>
    <p:extLst>
      <p:ext uri="{BB962C8B-B14F-4D97-AF65-F5344CB8AC3E}">
        <p14:creationId xmlns:p14="http://schemas.microsoft.com/office/powerpoint/2010/main" val="3780595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55A43C-36E4-6942-91AD-C5D55558F3DB}"/>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7EB2869E-44CB-4048-94F3-A30ED57E22EF}"/>
              </a:ext>
            </a:extLst>
          </p:cNvPr>
          <p:cNvSpPr>
            <a:spLocks noGrp="1"/>
          </p:cNvSpPr>
          <p:nvPr>
            <p:ph type="title"/>
          </p:nvPr>
        </p:nvSpPr>
        <p:spPr/>
        <p:txBody>
          <a:bodyPr/>
          <a:lstStyle/>
          <a:p>
            <a:r>
              <a:rPr lang="en-US" dirty="0"/>
              <a:t>Design Automation Flow of IC</a:t>
            </a:r>
          </a:p>
        </p:txBody>
      </p:sp>
      <p:pic>
        <p:nvPicPr>
          <p:cNvPr id="5" name="Picture 4" descr="Figure1.png">
            <a:extLst>
              <a:ext uri="{FF2B5EF4-FFF2-40B4-BE49-F238E27FC236}">
                <a16:creationId xmlns:a16="http://schemas.microsoft.com/office/drawing/2014/main" id="{DC41D44C-0B59-624C-87CD-98BCD4806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919" y="1535916"/>
            <a:ext cx="5867400" cy="4838700"/>
          </a:xfrm>
          <a:prstGeom prst="rect">
            <a:avLst/>
          </a:prstGeom>
        </p:spPr>
      </p:pic>
    </p:spTree>
    <p:extLst>
      <p:ext uri="{BB962C8B-B14F-4D97-AF65-F5344CB8AC3E}">
        <p14:creationId xmlns:p14="http://schemas.microsoft.com/office/powerpoint/2010/main" val="676650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ubcircuit">
            <a:extLst>
              <a:ext uri="{FF2B5EF4-FFF2-40B4-BE49-F238E27FC236}">
                <a16:creationId xmlns:a16="http://schemas.microsoft.com/office/drawing/2014/main" id="{644556AC-A1F9-B340-9C17-8DA0227BE2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14469" y="2672168"/>
            <a:ext cx="4038600" cy="38667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E0470D72-0E73-8441-9759-B951C37E50E3}"/>
              </a:ext>
            </a:extLst>
          </p:cNvPr>
          <p:cNvSpPr>
            <a:spLocks noGrp="1"/>
          </p:cNvSpPr>
          <p:nvPr>
            <p:ph type="title"/>
          </p:nvPr>
        </p:nvSpPr>
        <p:spPr>
          <a:xfrm>
            <a:off x="457200" y="274639"/>
            <a:ext cx="8229600" cy="680402"/>
          </a:xfrm>
          <a:prstGeom prst="rect">
            <a:avLst/>
          </a:prstGeom>
        </p:spPr>
        <p:txBody>
          <a:bodyPr anchor="ctr">
            <a:normAutofit/>
          </a:bodyPr>
          <a:lstStyle/>
          <a:p>
            <a:pPr>
              <a:lnSpc>
                <a:spcPct val="90000"/>
              </a:lnSpc>
            </a:pPr>
            <a:r>
              <a:rPr lang="en-US" dirty="0"/>
              <a:t>Physical Layout Representation Model</a:t>
            </a:r>
          </a:p>
        </p:txBody>
      </p:sp>
      <p:sp>
        <p:nvSpPr>
          <p:cNvPr id="4" name="Content Placeholder 3">
            <a:extLst>
              <a:ext uri="{FF2B5EF4-FFF2-40B4-BE49-F238E27FC236}">
                <a16:creationId xmlns:a16="http://schemas.microsoft.com/office/drawing/2014/main" id="{B3EC7BCA-2DC9-BE45-88DB-ECC56B6165CD}"/>
              </a:ext>
            </a:extLst>
          </p:cNvPr>
          <p:cNvSpPr>
            <a:spLocks noGrp="1"/>
          </p:cNvSpPr>
          <p:nvPr>
            <p:ph sz="half" idx="1"/>
          </p:nvPr>
        </p:nvSpPr>
        <p:spPr>
          <a:xfrm>
            <a:off x="457200" y="1600200"/>
            <a:ext cx="5598826" cy="4525963"/>
          </a:xfrm>
          <a:prstGeom prst="rect">
            <a:avLst/>
          </a:prstGeom>
        </p:spPr>
        <p:txBody>
          <a:bodyPr>
            <a:normAutofit/>
          </a:bodyPr>
          <a:lstStyle/>
          <a:p>
            <a:pPr>
              <a:defRPr/>
            </a:pPr>
            <a:r>
              <a:rPr lang="en-US" altLang="zh-TW" dirty="0"/>
              <a:t>Several blocks after partitioning</a:t>
            </a:r>
          </a:p>
          <a:p>
            <a:pPr lvl="1">
              <a:defRPr/>
            </a:pPr>
            <a:r>
              <a:rPr lang="en-US" altLang="zh-TW" dirty="0"/>
              <a:t>Need to put these blocks together</a:t>
            </a:r>
          </a:p>
          <a:p>
            <a:pPr>
              <a:defRPr/>
            </a:pPr>
            <a:endParaRPr lang="en-US" altLang="zh-TW" dirty="0"/>
          </a:p>
        </p:txBody>
      </p:sp>
      <p:sp>
        <p:nvSpPr>
          <p:cNvPr id="2" name="Slide Number Placeholder 1">
            <a:extLst>
              <a:ext uri="{FF2B5EF4-FFF2-40B4-BE49-F238E27FC236}">
                <a16:creationId xmlns:a16="http://schemas.microsoft.com/office/drawing/2014/main" id="{EE200DEB-DB77-2245-91C6-3F35686FFEF3}"/>
              </a:ext>
            </a:extLst>
          </p:cNvPr>
          <p:cNvSpPr>
            <a:spLocks noGrp="1"/>
          </p:cNvSpPr>
          <p:nvPr>
            <p:ph type="sldNum" sz="quarter" idx="12"/>
          </p:nvPr>
        </p:nvSpPr>
        <p:spPr>
          <a:xfrm>
            <a:off x="6899555" y="6356350"/>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36</a:t>
            </a:fld>
            <a:endParaRPr lang="en-US"/>
          </a:p>
        </p:txBody>
      </p:sp>
    </p:spTree>
    <p:extLst>
      <p:ext uri="{BB962C8B-B14F-4D97-AF65-F5344CB8AC3E}">
        <p14:creationId xmlns:p14="http://schemas.microsoft.com/office/powerpoint/2010/main" val="3716035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E694-80B7-3F4A-89D7-20AD7CE9B135}"/>
              </a:ext>
            </a:extLst>
          </p:cNvPr>
          <p:cNvSpPr>
            <a:spLocks noGrp="1"/>
          </p:cNvSpPr>
          <p:nvPr>
            <p:ph type="title"/>
          </p:nvPr>
        </p:nvSpPr>
        <p:spPr/>
        <p:txBody>
          <a:bodyPr/>
          <a:lstStyle/>
          <a:p>
            <a:r>
              <a:rPr lang="en-US" dirty="0"/>
              <a:t>Floorplanning</a:t>
            </a:r>
          </a:p>
        </p:txBody>
      </p:sp>
      <p:sp>
        <p:nvSpPr>
          <p:cNvPr id="5" name="Slide Number Placeholder 4">
            <a:extLst>
              <a:ext uri="{FF2B5EF4-FFF2-40B4-BE49-F238E27FC236}">
                <a16:creationId xmlns:a16="http://schemas.microsoft.com/office/drawing/2014/main" id="{9C4FBD8B-4162-CE46-9505-96C450FC4DA3}"/>
              </a:ext>
            </a:extLst>
          </p:cNvPr>
          <p:cNvSpPr>
            <a:spLocks noGrp="1"/>
          </p:cNvSpPr>
          <p:nvPr>
            <p:ph type="sldNum" sz="quarter" idx="12"/>
          </p:nvPr>
        </p:nvSpPr>
        <p:spPr/>
        <p:txBody>
          <a:bodyPr/>
          <a:lstStyle/>
          <a:p>
            <a:fld id="{4E77BC79-9480-1042-96E1-82B94DA0811E}" type="slidenum">
              <a:rPr lang="en-US" smtClean="0"/>
              <a:t>37</a:t>
            </a:fld>
            <a:endParaRPr lang="en-US" dirty="0"/>
          </a:p>
        </p:txBody>
      </p:sp>
      <p:sp>
        <p:nvSpPr>
          <p:cNvPr id="7" name="Content Placeholder 3">
            <a:extLst>
              <a:ext uri="{FF2B5EF4-FFF2-40B4-BE49-F238E27FC236}">
                <a16:creationId xmlns:a16="http://schemas.microsoft.com/office/drawing/2014/main" id="{5E3A203C-388B-0E48-9A05-9EEDD49864B1}"/>
              </a:ext>
            </a:extLst>
          </p:cNvPr>
          <p:cNvSpPr>
            <a:spLocks noGrp="1"/>
          </p:cNvSpPr>
          <p:nvPr>
            <p:ph idx="1"/>
          </p:nvPr>
        </p:nvSpPr>
        <p:spPr>
          <a:xfrm>
            <a:off x="628650" y="1475826"/>
            <a:ext cx="7886700" cy="4659339"/>
          </a:xfrm>
        </p:spPr>
        <p:txBody>
          <a:bodyPr/>
          <a:lstStyle/>
          <a:p>
            <a:pPr>
              <a:defRPr/>
            </a:pPr>
            <a:r>
              <a:rPr lang="en-US" altLang="zh-TW" dirty="0"/>
              <a:t>The floorplanning problem is to plan the positions and shapes of the modules at the beginning of the design cycle to optimize the circuit performance…</a:t>
            </a:r>
          </a:p>
          <a:p>
            <a:pPr lvl="1">
              <a:defRPr/>
            </a:pPr>
            <a:r>
              <a:rPr lang="en-US" altLang="zh-TW" dirty="0"/>
              <a:t>chip area</a:t>
            </a:r>
          </a:p>
          <a:p>
            <a:pPr lvl="1">
              <a:defRPr/>
            </a:pPr>
            <a:r>
              <a:rPr lang="en-US" altLang="zh-TW" dirty="0"/>
              <a:t>total wirelength</a:t>
            </a:r>
          </a:p>
          <a:p>
            <a:pPr lvl="1">
              <a:defRPr/>
            </a:pPr>
            <a:r>
              <a:rPr lang="en-US" altLang="zh-TW" dirty="0"/>
              <a:t>delay of critical path</a:t>
            </a:r>
          </a:p>
          <a:p>
            <a:pPr lvl="1">
              <a:defRPr/>
            </a:pPr>
            <a:r>
              <a:rPr lang="en-US" altLang="zh-TW" dirty="0" err="1"/>
              <a:t>routability</a:t>
            </a:r>
            <a:endParaRPr lang="en-US" altLang="zh-TW" dirty="0"/>
          </a:p>
          <a:p>
            <a:pPr lvl="1">
              <a:defRPr/>
            </a:pPr>
            <a:r>
              <a:rPr lang="en-US" altLang="zh-TW" dirty="0"/>
              <a:t>others, ex: noise, heat dissipation, …</a:t>
            </a:r>
            <a:endParaRPr lang="zh-TW" altLang="en-US" dirty="0"/>
          </a:p>
        </p:txBody>
      </p:sp>
    </p:spTree>
    <p:extLst>
      <p:ext uri="{BB962C8B-B14F-4D97-AF65-F5344CB8AC3E}">
        <p14:creationId xmlns:p14="http://schemas.microsoft.com/office/powerpoint/2010/main" val="135698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Floorplanning Problem Formulation</a:t>
            </a:r>
          </a:p>
        </p:txBody>
      </p:sp>
      <p:sp>
        <p:nvSpPr>
          <p:cNvPr id="6" name="Content Placeholder 5">
            <a:extLst>
              <a:ext uri="{FF2B5EF4-FFF2-40B4-BE49-F238E27FC236}">
                <a16:creationId xmlns:a16="http://schemas.microsoft.com/office/drawing/2014/main" id="{E29CBFCB-F5A1-BB42-A304-7447DC2F8A84}"/>
              </a:ext>
            </a:extLst>
          </p:cNvPr>
          <p:cNvSpPr>
            <a:spLocks noGrp="1"/>
          </p:cNvSpPr>
          <p:nvPr>
            <p:ph idx="1"/>
          </p:nvPr>
        </p:nvSpPr>
        <p:spPr/>
        <p:txBody>
          <a:bodyPr/>
          <a:lstStyle/>
          <a:p>
            <a:pPr>
              <a:defRPr/>
            </a:pPr>
            <a:r>
              <a:rPr lang="en-US" altLang="zh-TW" dirty="0"/>
              <a:t>Input:</a:t>
            </a:r>
          </a:p>
          <a:p>
            <a:pPr lvl="1">
              <a:defRPr/>
            </a:pPr>
            <a:r>
              <a:rPr lang="en-US" altLang="zh-TW" i="1" dirty="0"/>
              <a:t>n </a:t>
            </a:r>
            <a:r>
              <a:rPr lang="en-US" altLang="zh-TW" dirty="0"/>
              <a:t>Blocks with areas </a:t>
            </a:r>
            <a:r>
              <a:rPr lang="en-US" altLang="zh-TW" i="1" dirty="0"/>
              <a:t>A</a:t>
            </a:r>
            <a:r>
              <a:rPr lang="en-US" altLang="zh-TW" i="1" baseline="-25000" dirty="0"/>
              <a:t>1</a:t>
            </a:r>
            <a:r>
              <a:rPr lang="en-US" altLang="zh-TW" i="1" dirty="0"/>
              <a:t>, ... , A</a:t>
            </a:r>
            <a:r>
              <a:rPr lang="en-US" altLang="zh-TW" i="1" baseline="-25000" dirty="0"/>
              <a:t>n</a:t>
            </a:r>
          </a:p>
          <a:p>
            <a:pPr lvl="1">
              <a:defRPr/>
            </a:pPr>
            <a:r>
              <a:rPr lang="en-US" altLang="zh-TW" dirty="0"/>
              <a:t>Each block has a fixed width and height</a:t>
            </a:r>
            <a:endParaRPr lang="en-US" altLang="zh-TW" baseline="-25000" dirty="0"/>
          </a:p>
          <a:p>
            <a:pPr>
              <a:defRPr/>
            </a:pPr>
            <a:r>
              <a:rPr lang="en-US" altLang="zh-TW" dirty="0"/>
              <a:t>Output:</a:t>
            </a:r>
          </a:p>
          <a:p>
            <a:pPr lvl="1">
              <a:defRPr/>
            </a:pPr>
            <a:r>
              <a:rPr lang="en-US" altLang="zh-TW" dirty="0"/>
              <a:t>Coordinates (x</a:t>
            </a:r>
            <a:r>
              <a:rPr lang="en-US" altLang="zh-TW" baseline="-25000" dirty="0"/>
              <a:t>i</a:t>
            </a:r>
            <a:r>
              <a:rPr lang="en-US" altLang="zh-TW" dirty="0"/>
              <a:t>, </a:t>
            </a:r>
            <a:r>
              <a:rPr lang="en-US" altLang="zh-TW" dirty="0" err="1"/>
              <a:t>y</a:t>
            </a:r>
            <a:r>
              <a:rPr lang="en-US" altLang="zh-TW" baseline="-25000" dirty="0" err="1"/>
              <a:t>i</a:t>
            </a:r>
            <a:r>
              <a:rPr lang="en-US" altLang="zh-TW" dirty="0"/>
              <a:t>), width </a:t>
            </a:r>
            <a:r>
              <a:rPr lang="en-US" altLang="zh-TW" dirty="0" err="1"/>
              <a:t>w</a:t>
            </a:r>
            <a:r>
              <a:rPr lang="en-US" altLang="zh-TW" baseline="-25000" dirty="0" err="1"/>
              <a:t>i</a:t>
            </a:r>
            <a:r>
              <a:rPr lang="en-US" altLang="zh-TW" dirty="0"/>
              <a:t> and height h</a:t>
            </a:r>
            <a:r>
              <a:rPr lang="en-US" altLang="zh-TW" baseline="-25000" dirty="0"/>
              <a:t>i</a:t>
            </a:r>
            <a:r>
              <a:rPr lang="en-US" altLang="zh-TW" dirty="0"/>
              <a:t> for each block </a:t>
            </a:r>
          </a:p>
          <a:p>
            <a:pPr>
              <a:defRPr/>
            </a:pPr>
            <a:r>
              <a:rPr lang="en-US" altLang="zh-TW" dirty="0"/>
              <a:t>Constraints:</a:t>
            </a:r>
          </a:p>
          <a:p>
            <a:pPr lvl="1">
              <a:defRPr/>
            </a:pPr>
            <a:r>
              <a:rPr lang="en-US" altLang="zh-TW" dirty="0"/>
              <a:t>Blocks cannot overlap with each other</a:t>
            </a:r>
          </a:p>
          <a:p>
            <a:pPr>
              <a:defRPr/>
            </a:pPr>
            <a:r>
              <a:rPr lang="en-US" altLang="zh-TW" dirty="0"/>
              <a:t>Objective:</a:t>
            </a:r>
          </a:p>
          <a:p>
            <a:pPr lvl="1">
              <a:defRPr/>
            </a:pPr>
            <a:r>
              <a:rPr lang="en-US" altLang="zh-TW" dirty="0"/>
              <a:t>To minimize the packed area to optimize the circuit performance</a:t>
            </a:r>
            <a:endParaRPr lang="zh-TW" altLang="en-US" dirty="0"/>
          </a:p>
        </p:txBody>
      </p:sp>
    </p:spTree>
    <p:extLst>
      <p:ext uri="{BB962C8B-B14F-4D97-AF65-F5344CB8AC3E}">
        <p14:creationId xmlns:p14="http://schemas.microsoft.com/office/powerpoint/2010/main" val="3353022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09E089-8A4A-9E49-8A0F-AF8F91CBC2C0}"/>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B8398D3D-379D-934D-8144-D59546408EE4}"/>
              </a:ext>
            </a:extLst>
          </p:cNvPr>
          <p:cNvSpPr>
            <a:spLocks noGrp="1"/>
          </p:cNvSpPr>
          <p:nvPr>
            <p:ph type="title"/>
          </p:nvPr>
        </p:nvSpPr>
        <p:spPr/>
        <p:txBody>
          <a:bodyPr/>
          <a:lstStyle/>
          <a:p>
            <a:r>
              <a:rPr lang="en-US" dirty="0"/>
              <a:t>Avoid Dead Space</a:t>
            </a:r>
          </a:p>
        </p:txBody>
      </p:sp>
      <p:sp>
        <p:nvSpPr>
          <p:cNvPr id="20" name="Rectangle 3">
            <a:extLst>
              <a:ext uri="{FF2B5EF4-FFF2-40B4-BE49-F238E27FC236}">
                <a16:creationId xmlns:a16="http://schemas.microsoft.com/office/drawing/2014/main" id="{9CAEC66E-4BAA-5949-BDFE-1AA046F920FD}"/>
              </a:ext>
            </a:extLst>
          </p:cNvPr>
          <p:cNvSpPr txBox="1">
            <a:spLocks noChangeArrowheads="1"/>
          </p:cNvSpPr>
          <p:nvPr/>
        </p:nvSpPr>
        <p:spPr>
          <a:xfrm>
            <a:off x="760413" y="1447800"/>
            <a:ext cx="8078787" cy="4713288"/>
          </a:xfrm>
          <a:prstGeom prst="rect">
            <a:avLst/>
          </a:prstGeom>
        </p:spPr>
        <p:txBody>
          <a:bodyPr vert="horz" lIns="91440" tIns="45720" rIns="91440" bIns="45720" rtlCol="0">
            <a:normAutofit lnSpcReduction="1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TW" dirty="0">
                <a:ea typeface="新細明體" pitchFamily="18" charset="-120"/>
              </a:rPr>
              <a:t>Dead space is the space that is wasted:</a:t>
            </a:r>
          </a:p>
          <a:p>
            <a:pPr>
              <a:defRPr/>
            </a:pPr>
            <a:endParaRPr lang="en-US" altLang="zh-TW" dirty="0">
              <a:ea typeface="新細明體" pitchFamily="18" charset="-120"/>
            </a:endParaRPr>
          </a:p>
          <a:p>
            <a:pPr>
              <a:defRPr/>
            </a:pPr>
            <a:endParaRPr lang="en-US" altLang="zh-TW" dirty="0">
              <a:ea typeface="新細明體" pitchFamily="18" charset="-120"/>
            </a:endParaRPr>
          </a:p>
          <a:p>
            <a:pPr>
              <a:defRPr/>
            </a:pPr>
            <a:endParaRPr lang="en-US" altLang="zh-TW" dirty="0">
              <a:ea typeface="新細明體" pitchFamily="18" charset="-120"/>
            </a:endParaRPr>
          </a:p>
          <a:p>
            <a:pPr>
              <a:defRPr/>
            </a:pPr>
            <a:endParaRPr lang="en-US" altLang="zh-TW" dirty="0">
              <a:ea typeface="新細明體" pitchFamily="18" charset="-120"/>
            </a:endParaRPr>
          </a:p>
          <a:p>
            <a:pPr>
              <a:defRPr/>
            </a:pPr>
            <a:endParaRPr lang="en-US" altLang="zh-TW" dirty="0">
              <a:ea typeface="新細明體" pitchFamily="18" charset="-120"/>
            </a:endParaRPr>
          </a:p>
          <a:p>
            <a:pPr>
              <a:defRPr/>
            </a:pPr>
            <a:endParaRPr lang="en-US" altLang="zh-TW" dirty="0">
              <a:ea typeface="新細明體" pitchFamily="18" charset="-120"/>
            </a:endParaRPr>
          </a:p>
          <a:p>
            <a:pPr>
              <a:defRPr/>
            </a:pPr>
            <a:r>
              <a:rPr lang="en-US" altLang="zh-TW" dirty="0">
                <a:ea typeface="新細明體" pitchFamily="18" charset="-120"/>
              </a:rPr>
              <a:t>Minimizing area is the same as minimizing dead space</a:t>
            </a:r>
          </a:p>
          <a:p>
            <a:pPr>
              <a:defRPr/>
            </a:pPr>
            <a:r>
              <a:rPr lang="en-US" altLang="zh-TW" dirty="0">
                <a:ea typeface="新細明體" pitchFamily="18" charset="-120"/>
              </a:rPr>
              <a:t>Dead space percentage is computed as</a:t>
            </a:r>
          </a:p>
          <a:p>
            <a:pPr algn="ctr">
              <a:buFontTx/>
              <a:buChar char=" "/>
              <a:defRPr/>
            </a:pPr>
            <a:r>
              <a:rPr lang="en-US" altLang="zh-TW" dirty="0">
                <a:ea typeface="新細明體" pitchFamily="18" charset="-120"/>
              </a:rPr>
              <a:t>(A - </a:t>
            </a:r>
            <a:r>
              <a:rPr lang="en-US" altLang="zh-TW" dirty="0">
                <a:ea typeface="新細明體" pitchFamily="18" charset="-120"/>
                <a:sym typeface="Symbol" pitchFamily="18" charset="2"/>
              </a:rPr>
              <a:t></a:t>
            </a:r>
            <a:r>
              <a:rPr lang="en-US" altLang="zh-TW" baseline="-25000" dirty="0" err="1">
                <a:ea typeface="新細明體" pitchFamily="18" charset="-120"/>
                <a:sym typeface="Symbol" pitchFamily="18" charset="2"/>
              </a:rPr>
              <a:t>i</a:t>
            </a:r>
            <a:r>
              <a:rPr lang="en-US" altLang="zh-TW" dirty="0" err="1">
                <a:ea typeface="新細明體" pitchFamily="18" charset="-120"/>
                <a:sym typeface="Symbol" pitchFamily="18" charset="2"/>
              </a:rPr>
              <a:t>A</a:t>
            </a:r>
            <a:r>
              <a:rPr lang="en-US" altLang="zh-TW" baseline="-25000" dirty="0" err="1">
                <a:ea typeface="新細明體" pitchFamily="18" charset="-120"/>
                <a:sym typeface="Symbol" pitchFamily="18" charset="2"/>
              </a:rPr>
              <a:t>i</a:t>
            </a:r>
            <a:r>
              <a:rPr lang="en-US" altLang="zh-TW" dirty="0">
                <a:ea typeface="新細明體" pitchFamily="18" charset="-120"/>
              </a:rPr>
              <a:t>) / </a:t>
            </a:r>
            <a:r>
              <a:rPr lang="en-US" altLang="zh-TW" dirty="0">
                <a:ea typeface="新細明體" pitchFamily="18" charset="-120"/>
                <a:sym typeface="Symbol" pitchFamily="18" charset="2"/>
              </a:rPr>
              <a:t>A</a:t>
            </a:r>
            <a:r>
              <a:rPr lang="en-US" altLang="zh-TW" dirty="0">
                <a:ea typeface="新細明體" pitchFamily="18" charset="-120"/>
              </a:rPr>
              <a:t> </a:t>
            </a:r>
            <a:r>
              <a:rPr lang="en-US" altLang="zh-TW" dirty="0">
                <a:ea typeface="新細明體" pitchFamily="18" charset="-120"/>
                <a:sym typeface="Symbol" pitchFamily="18" charset="2"/>
              </a:rPr>
              <a:t> 100%</a:t>
            </a:r>
            <a:endParaRPr lang="zh-TW" altLang="en-US" dirty="0">
              <a:ea typeface="新細明體" pitchFamily="18" charset="-120"/>
              <a:sym typeface="Symbol" pitchFamily="18" charset="2"/>
            </a:endParaRPr>
          </a:p>
        </p:txBody>
      </p:sp>
      <p:grpSp>
        <p:nvGrpSpPr>
          <p:cNvPr id="21" name="Group 4">
            <a:extLst>
              <a:ext uri="{FF2B5EF4-FFF2-40B4-BE49-F238E27FC236}">
                <a16:creationId xmlns:a16="http://schemas.microsoft.com/office/drawing/2014/main" id="{51BEF71A-E430-C54D-B273-2C543439D7BF}"/>
              </a:ext>
            </a:extLst>
          </p:cNvPr>
          <p:cNvGrpSpPr>
            <a:grpSpLocks/>
          </p:cNvGrpSpPr>
          <p:nvPr/>
        </p:nvGrpSpPr>
        <p:grpSpPr bwMode="auto">
          <a:xfrm rot="16200000" flipV="1">
            <a:off x="2628900" y="2270125"/>
            <a:ext cx="1714500" cy="1866900"/>
            <a:chOff x="1200" y="816"/>
            <a:chExt cx="1776" cy="1728"/>
          </a:xfrm>
          <a:noFill/>
        </p:grpSpPr>
        <p:sp>
          <p:nvSpPr>
            <p:cNvPr id="22" name="Rectangle 5">
              <a:extLst>
                <a:ext uri="{FF2B5EF4-FFF2-40B4-BE49-F238E27FC236}">
                  <a16:creationId xmlns:a16="http://schemas.microsoft.com/office/drawing/2014/main" id="{CC09899A-EFBA-EB4C-8720-1DBF31A9C2FA}"/>
                </a:ext>
              </a:extLst>
            </p:cNvPr>
            <p:cNvSpPr>
              <a:spLocks noChangeArrowheads="1"/>
            </p:cNvSpPr>
            <p:nvPr/>
          </p:nvSpPr>
          <p:spPr bwMode="auto">
            <a:xfrm>
              <a:off x="2072" y="816"/>
              <a:ext cx="725" cy="43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3" name="Rectangle 6">
              <a:extLst>
                <a:ext uri="{FF2B5EF4-FFF2-40B4-BE49-F238E27FC236}">
                  <a16:creationId xmlns:a16="http://schemas.microsoft.com/office/drawing/2014/main" id="{4C87E451-16AE-D84A-AC90-5F19636D4B49}"/>
                </a:ext>
              </a:extLst>
            </p:cNvPr>
            <p:cNvSpPr>
              <a:spLocks noChangeArrowheads="1"/>
            </p:cNvSpPr>
            <p:nvPr/>
          </p:nvSpPr>
          <p:spPr bwMode="auto">
            <a:xfrm>
              <a:off x="1213" y="816"/>
              <a:ext cx="863" cy="43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4" name="Rectangle 7">
              <a:extLst>
                <a:ext uri="{FF2B5EF4-FFF2-40B4-BE49-F238E27FC236}">
                  <a16:creationId xmlns:a16="http://schemas.microsoft.com/office/drawing/2014/main" id="{F383763E-0EC4-514A-BCE2-0AD6738A4B1C}"/>
                </a:ext>
              </a:extLst>
            </p:cNvPr>
            <p:cNvSpPr>
              <a:spLocks noChangeArrowheads="1"/>
            </p:cNvSpPr>
            <p:nvPr/>
          </p:nvSpPr>
          <p:spPr bwMode="auto">
            <a:xfrm rot="5400000">
              <a:off x="1045" y="1416"/>
              <a:ext cx="768" cy="43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5" name="Rectangle 8">
              <a:extLst>
                <a:ext uri="{FF2B5EF4-FFF2-40B4-BE49-F238E27FC236}">
                  <a16:creationId xmlns:a16="http://schemas.microsoft.com/office/drawing/2014/main" id="{F16F3DED-C09D-3D4F-BC0B-2F29983EDF49}"/>
                </a:ext>
              </a:extLst>
            </p:cNvPr>
            <p:cNvSpPr>
              <a:spLocks noChangeArrowheads="1"/>
            </p:cNvSpPr>
            <p:nvPr/>
          </p:nvSpPr>
          <p:spPr bwMode="auto">
            <a:xfrm>
              <a:off x="1646" y="1248"/>
              <a:ext cx="1344" cy="43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6" name="Rectangle 9">
              <a:extLst>
                <a:ext uri="{FF2B5EF4-FFF2-40B4-BE49-F238E27FC236}">
                  <a16:creationId xmlns:a16="http://schemas.microsoft.com/office/drawing/2014/main" id="{5F0ECAB1-5899-9A43-99C8-07E31A0AA4F7}"/>
                </a:ext>
              </a:extLst>
            </p:cNvPr>
            <p:cNvSpPr>
              <a:spLocks noChangeArrowheads="1"/>
            </p:cNvSpPr>
            <p:nvPr/>
          </p:nvSpPr>
          <p:spPr bwMode="auto">
            <a:xfrm>
              <a:off x="1632" y="1680"/>
              <a:ext cx="720" cy="43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7" name="Rectangle 10">
              <a:extLst>
                <a:ext uri="{FF2B5EF4-FFF2-40B4-BE49-F238E27FC236}">
                  <a16:creationId xmlns:a16="http://schemas.microsoft.com/office/drawing/2014/main" id="{23CD1329-C5A6-9349-9E95-27EE45B45770}"/>
                </a:ext>
              </a:extLst>
            </p:cNvPr>
            <p:cNvSpPr>
              <a:spLocks noChangeArrowheads="1"/>
            </p:cNvSpPr>
            <p:nvPr/>
          </p:nvSpPr>
          <p:spPr bwMode="auto">
            <a:xfrm rot="5400000">
              <a:off x="2329" y="1850"/>
              <a:ext cx="767" cy="431"/>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8" name="Rectangle 11">
              <a:extLst>
                <a:ext uri="{FF2B5EF4-FFF2-40B4-BE49-F238E27FC236}">
                  <a16:creationId xmlns:a16="http://schemas.microsoft.com/office/drawing/2014/main" id="{E4012265-4F0B-EC4D-92E1-5FEDA5D4CC9E}"/>
                </a:ext>
              </a:extLst>
            </p:cNvPr>
            <p:cNvSpPr>
              <a:spLocks noChangeArrowheads="1"/>
            </p:cNvSpPr>
            <p:nvPr/>
          </p:nvSpPr>
          <p:spPr bwMode="auto">
            <a:xfrm>
              <a:off x="1203" y="2112"/>
              <a:ext cx="1293" cy="43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sp>
          <p:nvSpPr>
            <p:cNvPr id="29" name="Rectangle 12">
              <a:extLst>
                <a:ext uri="{FF2B5EF4-FFF2-40B4-BE49-F238E27FC236}">
                  <a16:creationId xmlns:a16="http://schemas.microsoft.com/office/drawing/2014/main" id="{D0A2618C-811F-E541-9996-D3BE13107DDC}"/>
                </a:ext>
              </a:extLst>
            </p:cNvPr>
            <p:cNvSpPr>
              <a:spLocks noChangeArrowheads="1"/>
            </p:cNvSpPr>
            <p:nvPr/>
          </p:nvSpPr>
          <p:spPr bwMode="auto">
            <a:xfrm>
              <a:off x="1200" y="816"/>
              <a:ext cx="1776" cy="172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cs typeface="新細明體" charset="0"/>
              </a:endParaRPr>
            </a:p>
          </p:txBody>
        </p:sp>
      </p:grpSp>
      <p:sp>
        <p:nvSpPr>
          <p:cNvPr id="30" name="Text Box 13">
            <a:extLst>
              <a:ext uri="{FF2B5EF4-FFF2-40B4-BE49-F238E27FC236}">
                <a16:creationId xmlns:a16="http://schemas.microsoft.com/office/drawing/2014/main" id="{580504B4-734A-854E-A90E-BF114618A033}"/>
              </a:ext>
            </a:extLst>
          </p:cNvPr>
          <p:cNvSpPr txBox="1">
            <a:spLocks noChangeArrowheads="1"/>
          </p:cNvSpPr>
          <p:nvPr/>
        </p:nvSpPr>
        <p:spPr bwMode="auto">
          <a:xfrm>
            <a:off x="5165725" y="3717925"/>
            <a:ext cx="1539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a:defRPr/>
            </a:pPr>
            <a:r>
              <a:rPr lang="en-US" altLang="zh-TW" sz="2000">
                <a:solidFill>
                  <a:schemeClr val="tx2"/>
                </a:solidFill>
                <a:latin typeface="Arial" charset="0"/>
                <a:cs typeface="新細明體" charset="0"/>
              </a:rPr>
              <a:t>Dead space</a:t>
            </a:r>
          </a:p>
        </p:txBody>
      </p:sp>
      <p:sp>
        <p:nvSpPr>
          <p:cNvPr id="31" name="Line 14">
            <a:extLst>
              <a:ext uri="{FF2B5EF4-FFF2-40B4-BE49-F238E27FC236}">
                <a16:creationId xmlns:a16="http://schemas.microsoft.com/office/drawing/2014/main" id="{6B6D3CD1-753C-B44D-9E0C-6B3D0D999751}"/>
              </a:ext>
            </a:extLst>
          </p:cNvPr>
          <p:cNvSpPr>
            <a:spLocks noChangeShapeType="1"/>
          </p:cNvSpPr>
          <p:nvPr/>
        </p:nvSpPr>
        <p:spPr bwMode="auto">
          <a:xfrm flipH="1" flipV="1">
            <a:off x="4165600" y="2422525"/>
            <a:ext cx="9398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2" name="Line 15">
            <a:extLst>
              <a:ext uri="{FF2B5EF4-FFF2-40B4-BE49-F238E27FC236}">
                <a16:creationId xmlns:a16="http://schemas.microsoft.com/office/drawing/2014/main" id="{439AC53B-81C3-B544-A13D-3AF5308E8690}"/>
              </a:ext>
            </a:extLst>
          </p:cNvPr>
          <p:cNvSpPr>
            <a:spLocks noChangeShapeType="1"/>
          </p:cNvSpPr>
          <p:nvPr/>
        </p:nvSpPr>
        <p:spPr bwMode="auto">
          <a:xfrm flipH="1" flipV="1">
            <a:off x="3251200" y="2879725"/>
            <a:ext cx="1854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3" name="Line 16">
            <a:extLst>
              <a:ext uri="{FF2B5EF4-FFF2-40B4-BE49-F238E27FC236}">
                <a16:creationId xmlns:a16="http://schemas.microsoft.com/office/drawing/2014/main" id="{F63C3D24-E970-CA43-93D1-EDDB86DBEBA3}"/>
              </a:ext>
            </a:extLst>
          </p:cNvPr>
          <p:cNvSpPr>
            <a:spLocks noChangeShapeType="1"/>
          </p:cNvSpPr>
          <p:nvPr/>
        </p:nvSpPr>
        <p:spPr bwMode="auto">
          <a:xfrm flipH="1" flipV="1">
            <a:off x="2565400" y="2613025"/>
            <a:ext cx="2540000" cy="1257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34" name="Line 17">
            <a:extLst>
              <a:ext uri="{FF2B5EF4-FFF2-40B4-BE49-F238E27FC236}">
                <a16:creationId xmlns:a16="http://schemas.microsoft.com/office/drawing/2014/main" id="{0C404D05-ED02-A84D-92A4-27438F139436}"/>
              </a:ext>
            </a:extLst>
          </p:cNvPr>
          <p:cNvSpPr>
            <a:spLocks noChangeShapeType="1"/>
          </p:cNvSpPr>
          <p:nvPr/>
        </p:nvSpPr>
        <p:spPr bwMode="auto">
          <a:xfrm flipH="1" flipV="1">
            <a:off x="3048000" y="3870325"/>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Tree>
    <p:extLst>
      <p:ext uri="{BB962C8B-B14F-4D97-AF65-F5344CB8AC3E}">
        <p14:creationId xmlns:p14="http://schemas.microsoft.com/office/powerpoint/2010/main" val="176417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74D1C-B8B2-7248-B4E2-69CA0906B9AF}"/>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87DA4DF5-8B12-6B44-98EB-C8799B2790D7}"/>
              </a:ext>
            </a:extLst>
          </p:cNvPr>
          <p:cNvSpPr>
            <a:spLocks noGrp="1"/>
          </p:cNvSpPr>
          <p:nvPr>
            <p:ph type="title"/>
          </p:nvPr>
        </p:nvSpPr>
        <p:spPr/>
        <p:txBody>
          <a:bodyPr/>
          <a:lstStyle/>
          <a:p>
            <a:r>
              <a:rPr lang="en-US" dirty="0"/>
              <a:t>Stack</a:t>
            </a:r>
          </a:p>
        </p:txBody>
      </p:sp>
      <p:sp>
        <p:nvSpPr>
          <p:cNvPr id="4" name="Content Placeholder 3">
            <a:extLst>
              <a:ext uri="{FF2B5EF4-FFF2-40B4-BE49-F238E27FC236}">
                <a16:creationId xmlns:a16="http://schemas.microsoft.com/office/drawing/2014/main" id="{8A5D8374-6625-D540-9456-2FEC2F13953B}"/>
              </a:ext>
            </a:extLst>
          </p:cNvPr>
          <p:cNvSpPr>
            <a:spLocks noGrp="1"/>
          </p:cNvSpPr>
          <p:nvPr>
            <p:ph idx="1"/>
          </p:nvPr>
        </p:nvSpPr>
        <p:spPr/>
        <p:txBody>
          <a:bodyPr/>
          <a:lstStyle/>
          <a:p>
            <a:r>
              <a:rPr lang="en-US" altLang="zh-TW" b="0" dirty="0"/>
              <a:t>A stack is an ordered list in which insertions and deletions are made at one end called the </a:t>
            </a:r>
            <a:r>
              <a:rPr lang="en-US" altLang="zh-TW" b="0" i="1" dirty="0"/>
              <a:t>top</a:t>
            </a:r>
            <a:endParaRPr lang="en-US" altLang="zh-TW" b="0" dirty="0"/>
          </a:p>
          <a:p>
            <a:pPr lvl="1"/>
            <a:r>
              <a:rPr lang="en-US" altLang="zh-TW" dirty="0"/>
              <a:t>Support </a:t>
            </a:r>
            <a:r>
              <a:rPr lang="en-US" altLang="zh-TW" b="1" dirty="0"/>
              <a:t>push</a:t>
            </a:r>
            <a:r>
              <a:rPr lang="en-US" altLang="zh-TW" dirty="0"/>
              <a:t> and </a:t>
            </a:r>
            <a:r>
              <a:rPr lang="en-US" altLang="zh-TW" b="1" dirty="0"/>
              <a:t>pop</a:t>
            </a:r>
            <a:r>
              <a:rPr lang="en-US" altLang="zh-TW" dirty="0"/>
              <a:t> operations and </a:t>
            </a:r>
            <a:r>
              <a:rPr lang="en-US" altLang="zh-TW" b="1" dirty="0"/>
              <a:t>top</a:t>
            </a:r>
            <a:r>
              <a:rPr lang="en-US" altLang="zh-TW" dirty="0"/>
              <a:t> query</a:t>
            </a:r>
            <a:endParaRPr lang="en-US" altLang="zh-TW" b="0" dirty="0"/>
          </a:p>
          <a:p>
            <a:r>
              <a:rPr lang="en-US" altLang="zh-TW" b="0" dirty="0"/>
              <a:t>A stack is also known as a </a:t>
            </a:r>
            <a:r>
              <a:rPr lang="en-US" altLang="zh-TW" b="0" i="1" dirty="0"/>
              <a:t>Last-In-First-Out</a:t>
            </a:r>
            <a:r>
              <a:rPr lang="en-US" altLang="zh-TW" b="0" dirty="0"/>
              <a:t> (</a:t>
            </a:r>
            <a:r>
              <a:rPr lang="en-US" altLang="zh-TW" b="0" i="1" dirty="0"/>
              <a:t>LIFO</a:t>
            </a:r>
            <a:r>
              <a:rPr lang="en-US" altLang="zh-TW" b="0" dirty="0"/>
              <a:t>) list</a:t>
            </a:r>
          </a:p>
          <a:p>
            <a:r>
              <a:rPr lang="en-US" altLang="zh-TW" b="0" dirty="0"/>
              <a:t>If we add the elements </a:t>
            </a:r>
            <a:r>
              <a:rPr lang="en-US" altLang="zh-TW" b="0" i="1" dirty="0"/>
              <a:t>A</a:t>
            </a:r>
            <a:r>
              <a:rPr lang="en-US" altLang="zh-TW" b="0" dirty="0"/>
              <a:t>, </a:t>
            </a:r>
            <a:r>
              <a:rPr lang="en-US" altLang="zh-TW" b="0" i="1" dirty="0"/>
              <a:t>B</a:t>
            </a:r>
            <a:r>
              <a:rPr lang="en-US" altLang="zh-TW" b="0" dirty="0"/>
              <a:t>, </a:t>
            </a:r>
            <a:r>
              <a:rPr lang="en-US" altLang="zh-TW" b="0" i="1" dirty="0"/>
              <a:t>C</a:t>
            </a:r>
            <a:r>
              <a:rPr lang="en-US" altLang="zh-TW" b="0" dirty="0"/>
              <a:t>, </a:t>
            </a:r>
            <a:r>
              <a:rPr lang="en-US" altLang="zh-TW" b="0" i="1" dirty="0"/>
              <a:t>D</a:t>
            </a:r>
            <a:r>
              <a:rPr lang="en-US" altLang="zh-TW" b="0" dirty="0"/>
              <a:t>, </a:t>
            </a:r>
            <a:r>
              <a:rPr lang="en-US" altLang="zh-TW" b="0" i="1" dirty="0"/>
              <a:t>E</a:t>
            </a:r>
            <a:r>
              <a:rPr lang="en-US" altLang="zh-TW" b="0" dirty="0"/>
              <a:t> to the stack, in that order, then </a:t>
            </a:r>
            <a:r>
              <a:rPr lang="en-US" altLang="zh-TW" b="0" i="1" dirty="0"/>
              <a:t>E</a:t>
            </a:r>
            <a:r>
              <a:rPr lang="en-US" altLang="zh-TW" b="0" dirty="0"/>
              <a:t> is the first element we delete from the stack</a:t>
            </a:r>
          </a:p>
          <a:p>
            <a:pPr lvl="1" algn="just"/>
            <a:endParaRPr lang="en-US" altLang="zh-TW" dirty="0"/>
          </a:p>
          <a:p>
            <a:pPr lvl="1" algn="just"/>
            <a:endParaRPr lang="en-US" altLang="zh-TW" dirty="0"/>
          </a:p>
          <a:p>
            <a:endParaRPr lang="en-US" b="0" dirty="0"/>
          </a:p>
        </p:txBody>
      </p:sp>
      <p:pic>
        <p:nvPicPr>
          <p:cNvPr id="7" name="Picture 4" descr="figure3">
            <a:extLst>
              <a:ext uri="{FF2B5EF4-FFF2-40B4-BE49-F238E27FC236}">
                <a16:creationId xmlns:a16="http://schemas.microsoft.com/office/drawing/2014/main" id="{DD51BE8E-9C4F-8546-954D-D09FC827D214}"/>
              </a:ext>
            </a:extLst>
          </p:cNvPr>
          <p:cNvPicPr>
            <a:picLocks noChangeAspect="1" noChangeArrowheads="1"/>
          </p:cNvPicPr>
          <p:nvPr/>
        </p:nvPicPr>
        <p:blipFill rotWithShape="1">
          <a:blip r:embed="rId3" cstate="print"/>
          <a:srcRect b="10719"/>
          <a:stretch/>
        </p:blipFill>
        <p:spPr bwMode="auto">
          <a:xfrm>
            <a:off x="780457" y="4503718"/>
            <a:ext cx="7276385" cy="1870898"/>
          </a:xfrm>
          <a:prstGeom prst="rect">
            <a:avLst/>
          </a:prstGeom>
          <a:noFill/>
        </p:spPr>
      </p:pic>
    </p:spTree>
    <p:extLst>
      <p:ext uri="{BB962C8B-B14F-4D97-AF65-F5344CB8AC3E}">
        <p14:creationId xmlns:p14="http://schemas.microsoft.com/office/powerpoint/2010/main" val="132607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E7C764-8C9B-0F4B-83B1-779ACA001D16}"/>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D07CC110-6B92-AA4E-9B0B-63A8A8AB3155}"/>
              </a:ext>
            </a:extLst>
          </p:cNvPr>
          <p:cNvSpPr>
            <a:spLocks noGrp="1"/>
          </p:cNvSpPr>
          <p:nvPr>
            <p:ph type="title"/>
          </p:nvPr>
        </p:nvSpPr>
        <p:spPr/>
        <p:txBody>
          <a:bodyPr/>
          <a:lstStyle/>
          <a:p>
            <a:r>
              <a:rPr lang="en-US" dirty="0"/>
              <a:t>Computational Representation</a:t>
            </a:r>
          </a:p>
        </p:txBody>
      </p:sp>
      <p:sp>
        <p:nvSpPr>
          <p:cNvPr id="5" name="Rectangle 3">
            <a:extLst>
              <a:ext uri="{FF2B5EF4-FFF2-40B4-BE49-F238E27FC236}">
                <a16:creationId xmlns:a16="http://schemas.microsoft.com/office/drawing/2014/main" id="{BBEDD6F3-0B4A-F741-9DE2-F7782B43F52A}"/>
              </a:ext>
            </a:extLst>
          </p:cNvPr>
          <p:cNvSpPr txBox="1">
            <a:spLocks noChangeArrowheads="1"/>
          </p:cNvSpPr>
          <p:nvPr/>
        </p:nvSpPr>
        <p:spPr>
          <a:xfrm>
            <a:off x="760413" y="1447800"/>
            <a:ext cx="5183187" cy="4713288"/>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altLang="zh-TW" dirty="0">
                <a:ea typeface="新細明體" pitchFamily="18" charset="-120"/>
              </a:rPr>
              <a:t>Slicing Floorplan:</a:t>
            </a:r>
          </a:p>
          <a:p>
            <a:pPr lvl="1">
              <a:lnSpc>
                <a:spcPct val="80000"/>
              </a:lnSpc>
              <a:defRPr/>
            </a:pPr>
            <a:r>
              <a:rPr lang="en-US" altLang="zh-TW" dirty="0">
                <a:ea typeface="新細明體" pitchFamily="18" charset="-120"/>
              </a:rPr>
              <a:t>One that can be obtained by repetitively subdividing (slicing) rectangles horizontally or vertically</a:t>
            </a:r>
          </a:p>
          <a:p>
            <a:pPr>
              <a:lnSpc>
                <a:spcPct val="80000"/>
              </a:lnSpc>
              <a:defRPr/>
            </a:pPr>
            <a:endParaRPr lang="en-US" altLang="zh-TW" dirty="0">
              <a:ea typeface="新細明體" pitchFamily="18" charset="-120"/>
            </a:endParaRPr>
          </a:p>
          <a:p>
            <a:pPr>
              <a:lnSpc>
                <a:spcPct val="80000"/>
              </a:lnSpc>
              <a:defRPr/>
            </a:pPr>
            <a:r>
              <a:rPr lang="en-US" altLang="zh-TW" dirty="0">
                <a:ea typeface="新細明體" pitchFamily="18" charset="-120"/>
              </a:rPr>
              <a:t>Non-Slicing Floorplan:</a:t>
            </a:r>
          </a:p>
          <a:p>
            <a:pPr lvl="1">
              <a:lnSpc>
                <a:spcPct val="80000"/>
              </a:lnSpc>
              <a:defRPr/>
            </a:pPr>
            <a:r>
              <a:rPr lang="en-US" altLang="zh-TW" dirty="0">
                <a:ea typeface="新細明體" pitchFamily="18" charset="-120"/>
              </a:rPr>
              <a:t>One that may not be obtained by repetitively subdividing alone</a:t>
            </a:r>
          </a:p>
          <a:p>
            <a:pPr>
              <a:lnSpc>
                <a:spcPct val="80000"/>
              </a:lnSpc>
              <a:defRPr/>
            </a:pPr>
            <a:endParaRPr lang="en-US" altLang="zh-TW" dirty="0">
              <a:ea typeface="新細明體" pitchFamily="18" charset="-120"/>
            </a:endParaRPr>
          </a:p>
          <a:p>
            <a:pPr>
              <a:lnSpc>
                <a:spcPct val="80000"/>
              </a:lnSpc>
              <a:defRPr/>
            </a:pPr>
            <a:r>
              <a:rPr lang="en-US" altLang="zh-TW" dirty="0">
                <a:ea typeface="新細明體" pitchFamily="18" charset="-120"/>
              </a:rPr>
              <a:t>Apparently, slicing floorplans are much easier to handle</a:t>
            </a:r>
            <a:endParaRPr lang="zh-TW" altLang="en-US" dirty="0">
              <a:ea typeface="新細明體" pitchFamily="18" charset="-120"/>
            </a:endParaRPr>
          </a:p>
        </p:txBody>
      </p:sp>
      <p:grpSp>
        <p:nvGrpSpPr>
          <p:cNvPr id="6" name="Group 17">
            <a:extLst>
              <a:ext uri="{FF2B5EF4-FFF2-40B4-BE49-F238E27FC236}">
                <a16:creationId xmlns:a16="http://schemas.microsoft.com/office/drawing/2014/main" id="{32104895-6B00-DE48-90BB-82E8A2FEE95E}"/>
              </a:ext>
            </a:extLst>
          </p:cNvPr>
          <p:cNvGrpSpPr>
            <a:grpSpLocks noChangeAspect="1"/>
          </p:cNvGrpSpPr>
          <p:nvPr/>
        </p:nvGrpSpPr>
        <p:grpSpPr bwMode="auto">
          <a:xfrm>
            <a:off x="6172200" y="3886200"/>
            <a:ext cx="2133600" cy="2073275"/>
            <a:chOff x="3408" y="1392"/>
            <a:chExt cx="1680" cy="1632"/>
          </a:xfrm>
          <a:noFill/>
        </p:grpSpPr>
        <p:sp>
          <p:nvSpPr>
            <p:cNvPr id="7" name="Rectangle 18">
              <a:extLst>
                <a:ext uri="{FF2B5EF4-FFF2-40B4-BE49-F238E27FC236}">
                  <a16:creationId xmlns:a16="http://schemas.microsoft.com/office/drawing/2014/main" id="{0A4822CD-C0C9-104B-89B9-75375D0BAC90}"/>
                </a:ext>
              </a:extLst>
            </p:cNvPr>
            <p:cNvSpPr>
              <a:spLocks noChangeAspect="1" noChangeArrowheads="1"/>
            </p:cNvSpPr>
            <p:nvPr/>
          </p:nvSpPr>
          <p:spPr bwMode="auto">
            <a:xfrm>
              <a:off x="3408" y="1392"/>
              <a:ext cx="433"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8" name="Rectangle 19">
              <a:extLst>
                <a:ext uri="{FF2B5EF4-FFF2-40B4-BE49-F238E27FC236}">
                  <a16:creationId xmlns:a16="http://schemas.microsoft.com/office/drawing/2014/main" id="{FD359C7C-7DAC-424A-8847-799E9D6ABA02}"/>
                </a:ext>
              </a:extLst>
            </p:cNvPr>
            <p:cNvSpPr>
              <a:spLocks noChangeAspect="1" noChangeArrowheads="1"/>
            </p:cNvSpPr>
            <p:nvPr/>
          </p:nvSpPr>
          <p:spPr bwMode="auto">
            <a:xfrm>
              <a:off x="4656" y="1921"/>
              <a:ext cx="435" cy="110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9" name="Rectangle 20">
              <a:extLst>
                <a:ext uri="{FF2B5EF4-FFF2-40B4-BE49-F238E27FC236}">
                  <a16:creationId xmlns:a16="http://schemas.microsoft.com/office/drawing/2014/main" id="{B352BFD5-F7B4-B244-B368-2B59633C99B0}"/>
                </a:ext>
              </a:extLst>
            </p:cNvPr>
            <p:cNvSpPr>
              <a:spLocks noChangeAspect="1" noChangeArrowheads="1"/>
            </p:cNvSpPr>
            <p:nvPr/>
          </p:nvSpPr>
          <p:spPr bwMode="auto">
            <a:xfrm>
              <a:off x="3408" y="2495"/>
              <a:ext cx="1248"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0" name="Rectangle 21">
              <a:extLst>
                <a:ext uri="{FF2B5EF4-FFF2-40B4-BE49-F238E27FC236}">
                  <a16:creationId xmlns:a16="http://schemas.microsoft.com/office/drawing/2014/main" id="{F94409AE-FC34-D048-86A6-241B99D1F8E4}"/>
                </a:ext>
              </a:extLst>
            </p:cNvPr>
            <p:cNvSpPr>
              <a:spLocks noChangeAspect="1" noChangeArrowheads="1"/>
            </p:cNvSpPr>
            <p:nvPr/>
          </p:nvSpPr>
          <p:spPr bwMode="auto">
            <a:xfrm>
              <a:off x="3841" y="1921"/>
              <a:ext cx="81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1" name="Rectangle 22">
              <a:extLst>
                <a:ext uri="{FF2B5EF4-FFF2-40B4-BE49-F238E27FC236}">
                  <a16:creationId xmlns:a16="http://schemas.microsoft.com/office/drawing/2014/main" id="{BD2EECF8-0314-1241-95FD-99C770A25B31}"/>
                </a:ext>
              </a:extLst>
            </p:cNvPr>
            <p:cNvSpPr>
              <a:spLocks noChangeAspect="1" noChangeArrowheads="1"/>
            </p:cNvSpPr>
            <p:nvPr/>
          </p:nvSpPr>
          <p:spPr bwMode="auto">
            <a:xfrm>
              <a:off x="3841" y="1392"/>
              <a:ext cx="125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grpSp>
        <p:nvGrpSpPr>
          <p:cNvPr id="12" name="Group 23">
            <a:extLst>
              <a:ext uri="{FF2B5EF4-FFF2-40B4-BE49-F238E27FC236}">
                <a16:creationId xmlns:a16="http://schemas.microsoft.com/office/drawing/2014/main" id="{029DB753-3F87-754B-8D5B-97E0F19A0002}"/>
              </a:ext>
            </a:extLst>
          </p:cNvPr>
          <p:cNvGrpSpPr>
            <a:grpSpLocks noChangeAspect="1"/>
          </p:cNvGrpSpPr>
          <p:nvPr/>
        </p:nvGrpSpPr>
        <p:grpSpPr bwMode="auto">
          <a:xfrm>
            <a:off x="6172200" y="1524000"/>
            <a:ext cx="2133600" cy="2073275"/>
            <a:chOff x="864" y="1392"/>
            <a:chExt cx="1680" cy="1632"/>
          </a:xfrm>
          <a:noFill/>
        </p:grpSpPr>
        <p:sp>
          <p:nvSpPr>
            <p:cNvPr id="13" name="Rectangle 24">
              <a:extLst>
                <a:ext uri="{FF2B5EF4-FFF2-40B4-BE49-F238E27FC236}">
                  <a16:creationId xmlns:a16="http://schemas.microsoft.com/office/drawing/2014/main" id="{94D6EDA1-042C-A74C-B2D8-5EFEF9AEE080}"/>
                </a:ext>
              </a:extLst>
            </p:cNvPr>
            <p:cNvSpPr>
              <a:spLocks noChangeAspect="1" noChangeArrowheads="1"/>
            </p:cNvSpPr>
            <p:nvPr/>
          </p:nvSpPr>
          <p:spPr bwMode="auto">
            <a:xfrm>
              <a:off x="864" y="1392"/>
              <a:ext cx="528" cy="863"/>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4" name="Rectangle 25">
              <a:extLst>
                <a:ext uri="{FF2B5EF4-FFF2-40B4-BE49-F238E27FC236}">
                  <a16:creationId xmlns:a16="http://schemas.microsoft.com/office/drawing/2014/main" id="{1EAD7E3C-3F51-7946-BCBE-D9E85A216957}"/>
                </a:ext>
              </a:extLst>
            </p:cNvPr>
            <p:cNvSpPr>
              <a:spLocks noChangeAspect="1" noChangeArrowheads="1"/>
            </p:cNvSpPr>
            <p:nvPr/>
          </p:nvSpPr>
          <p:spPr bwMode="auto">
            <a:xfrm>
              <a:off x="864" y="2255"/>
              <a:ext cx="528" cy="76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5" name="Rectangle 26">
              <a:extLst>
                <a:ext uri="{FF2B5EF4-FFF2-40B4-BE49-F238E27FC236}">
                  <a16:creationId xmlns:a16="http://schemas.microsoft.com/office/drawing/2014/main" id="{56D758CD-F9B5-8C41-9B5C-8BAFDC1D824B}"/>
                </a:ext>
              </a:extLst>
            </p:cNvPr>
            <p:cNvSpPr>
              <a:spLocks noChangeAspect="1" noChangeArrowheads="1"/>
            </p:cNvSpPr>
            <p:nvPr/>
          </p:nvSpPr>
          <p:spPr bwMode="auto">
            <a:xfrm>
              <a:off x="1392" y="1921"/>
              <a:ext cx="435"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27">
              <a:extLst>
                <a:ext uri="{FF2B5EF4-FFF2-40B4-BE49-F238E27FC236}">
                  <a16:creationId xmlns:a16="http://schemas.microsoft.com/office/drawing/2014/main" id="{BBE47975-0794-1A43-BA4D-E93F312CDC3D}"/>
                </a:ext>
              </a:extLst>
            </p:cNvPr>
            <p:cNvSpPr>
              <a:spLocks noChangeAspect="1" noChangeArrowheads="1"/>
            </p:cNvSpPr>
            <p:nvPr/>
          </p:nvSpPr>
          <p:spPr bwMode="auto">
            <a:xfrm>
              <a:off x="1392" y="1392"/>
              <a:ext cx="115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7" name="Rectangle 28">
              <a:extLst>
                <a:ext uri="{FF2B5EF4-FFF2-40B4-BE49-F238E27FC236}">
                  <a16:creationId xmlns:a16="http://schemas.microsoft.com/office/drawing/2014/main" id="{2034FB71-716D-9242-AAC2-632552745329}"/>
                </a:ext>
              </a:extLst>
            </p:cNvPr>
            <p:cNvSpPr>
              <a:spLocks noChangeAspect="1" noChangeArrowheads="1"/>
            </p:cNvSpPr>
            <p:nvPr/>
          </p:nvSpPr>
          <p:spPr bwMode="auto">
            <a:xfrm>
              <a:off x="1824" y="1921"/>
              <a:ext cx="720" cy="575"/>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8" name="Rectangle 29">
              <a:extLst>
                <a:ext uri="{FF2B5EF4-FFF2-40B4-BE49-F238E27FC236}">
                  <a16:creationId xmlns:a16="http://schemas.microsoft.com/office/drawing/2014/main" id="{8ED1B0F3-3CBB-2543-BFC5-3D59D36C9CEE}"/>
                </a:ext>
              </a:extLst>
            </p:cNvPr>
            <p:cNvSpPr>
              <a:spLocks noChangeAspect="1" noChangeArrowheads="1"/>
            </p:cNvSpPr>
            <p:nvPr/>
          </p:nvSpPr>
          <p:spPr bwMode="auto">
            <a:xfrm>
              <a:off x="1392" y="2495"/>
              <a:ext cx="675"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9" name="Rectangle 30">
              <a:extLst>
                <a:ext uri="{FF2B5EF4-FFF2-40B4-BE49-F238E27FC236}">
                  <a16:creationId xmlns:a16="http://schemas.microsoft.com/office/drawing/2014/main" id="{2385C1B9-9D8E-1748-9D47-9CB573DA398F}"/>
                </a:ext>
              </a:extLst>
            </p:cNvPr>
            <p:cNvSpPr>
              <a:spLocks noChangeAspect="1" noChangeArrowheads="1"/>
            </p:cNvSpPr>
            <p:nvPr/>
          </p:nvSpPr>
          <p:spPr bwMode="auto">
            <a:xfrm>
              <a:off x="2064" y="2495"/>
              <a:ext cx="480" cy="529"/>
            </a:xfrm>
            <a:prstGeom prst="rect">
              <a:avLst/>
            </a:prstGeom>
            <a:grp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grpSp>
    </p:spTree>
    <p:extLst>
      <p:ext uri="{BB962C8B-B14F-4D97-AF65-F5344CB8AC3E}">
        <p14:creationId xmlns:p14="http://schemas.microsoft.com/office/powerpoint/2010/main" val="3988671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EB7B-C971-D646-A6C6-F32EB21E7CA2}"/>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73C629D7-5FF0-174D-94E9-8DA672138ED3}"/>
              </a:ext>
            </a:extLst>
          </p:cNvPr>
          <p:cNvSpPr>
            <a:spLocks noGrp="1"/>
          </p:cNvSpPr>
          <p:nvPr>
            <p:ph type="title"/>
          </p:nvPr>
        </p:nvSpPr>
        <p:spPr/>
        <p:txBody>
          <a:bodyPr/>
          <a:lstStyle/>
          <a:p>
            <a:r>
              <a:rPr lang="en-US" dirty="0"/>
              <a:t>Slicing Floorplan Example</a:t>
            </a:r>
          </a:p>
        </p:txBody>
      </p:sp>
      <p:sp>
        <p:nvSpPr>
          <p:cNvPr id="5" name="CustomShape 1">
            <a:extLst>
              <a:ext uri="{FF2B5EF4-FFF2-40B4-BE49-F238E27FC236}">
                <a16:creationId xmlns:a16="http://schemas.microsoft.com/office/drawing/2014/main" id="{BC513539-3130-B74A-84F4-F64B5409897C}"/>
              </a:ext>
            </a:extLst>
          </p:cNvPr>
          <p:cNvSpPr/>
          <p:nvPr/>
        </p:nvSpPr>
        <p:spPr>
          <a:xfrm>
            <a:off x="915750" y="2478332"/>
            <a:ext cx="13996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6" name="CustomShape 2">
            <a:extLst>
              <a:ext uri="{FF2B5EF4-FFF2-40B4-BE49-F238E27FC236}">
                <a16:creationId xmlns:a16="http://schemas.microsoft.com/office/drawing/2014/main" id="{39447651-B16B-7849-B401-2C24FCAD88B6}"/>
              </a:ext>
            </a:extLst>
          </p:cNvPr>
          <p:cNvSpPr/>
          <p:nvPr/>
        </p:nvSpPr>
        <p:spPr>
          <a:xfrm>
            <a:off x="915750" y="181845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7" name="CustomShape 3">
            <a:extLst>
              <a:ext uri="{FF2B5EF4-FFF2-40B4-BE49-F238E27FC236}">
                <a16:creationId xmlns:a16="http://schemas.microsoft.com/office/drawing/2014/main" id="{68571C01-DC44-444A-8798-276839AB03D4}"/>
              </a:ext>
            </a:extLst>
          </p:cNvPr>
          <p:cNvSpPr/>
          <p:nvPr/>
        </p:nvSpPr>
        <p:spPr>
          <a:xfrm>
            <a:off x="1615590" y="181845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8" name="CustomShape 4">
            <a:extLst>
              <a:ext uri="{FF2B5EF4-FFF2-40B4-BE49-F238E27FC236}">
                <a16:creationId xmlns:a16="http://schemas.microsoft.com/office/drawing/2014/main" id="{F0252018-F346-7448-A8B4-9564BF98A7D4}"/>
              </a:ext>
            </a:extLst>
          </p:cNvPr>
          <p:cNvSpPr/>
          <p:nvPr/>
        </p:nvSpPr>
        <p:spPr>
          <a:xfrm>
            <a:off x="915750" y="1338212"/>
            <a:ext cx="1399680" cy="47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9" name="CustomShape 5">
            <a:extLst>
              <a:ext uri="{FF2B5EF4-FFF2-40B4-BE49-F238E27FC236}">
                <a16:creationId xmlns:a16="http://schemas.microsoft.com/office/drawing/2014/main" id="{3D7F8123-0B8A-4C4C-B738-830DD8FEBB54}"/>
              </a:ext>
            </a:extLst>
          </p:cNvPr>
          <p:cNvSpPr/>
          <p:nvPr/>
        </p:nvSpPr>
        <p:spPr>
          <a:xfrm>
            <a:off x="2315430" y="1338212"/>
            <a:ext cx="399600" cy="1799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5</a:t>
            </a:r>
            <a:endParaRPr/>
          </a:p>
        </p:txBody>
      </p:sp>
      <p:sp>
        <p:nvSpPr>
          <p:cNvPr id="10" name="CustomShape 6">
            <a:extLst>
              <a:ext uri="{FF2B5EF4-FFF2-40B4-BE49-F238E27FC236}">
                <a16:creationId xmlns:a16="http://schemas.microsoft.com/office/drawing/2014/main" id="{2284FA61-98D3-0C41-9DF3-5205DD3C7D45}"/>
              </a:ext>
            </a:extLst>
          </p:cNvPr>
          <p:cNvSpPr/>
          <p:nvPr/>
        </p:nvSpPr>
        <p:spPr>
          <a:xfrm>
            <a:off x="3363390" y="2478332"/>
            <a:ext cx="13996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11" name="CustomShape 7">
            <a:extLst>
              <a:ext uri="{FF2B5EF4-FFF2-40B4-BE49-F238E27FC236}">
                <a16:creationId xmlns:a16="http://schemas.microsoft.com/office/drawing/2014/main" id="{03FEFD59-ACFC-B04B-BE46-CA6D8E12C44D}"/>
              </a:ext>
            </a:extLst>
          </p:cNvPr>
          <p:cNvSpPr/>
          <p:nvPr/>
        </p:nvSpPr>
        <p:spPr>
          <a:xfrm>
            <a:off x="3363390" y="181845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12" name="CustomShape 8">
            <a:extLst>
              <a:ext uri="{FF2B5EF4-FFF2-40B4-BE49-F238E27FC236}">
                <a16:creationId xmlns:a16="http://schemas.microsoft.com/office/drawing/2014/main" id="{EEB3EAD5-C2A4-DF4B-A54C-59953B849DB7}"/>
              </a:ext>
            </a:extLst>
          </p:cNvPr>
          <p:cNvSpPr/>
          <p:nvPr/>
        </p:nvSpPr>
        <p:spPr>
          <a:xfrm>
            <a:off x="4063230" y="181845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13" name="CustomShape 9">
            <a:extLst>
              <a:ext uri="{FF2B5EF4-FFF2-40B4-BE49-F238E27FC236}">
                <a16:creationId xmlns:a16="http://schemas.microsoft.com/office/drawing/2014/main" id="{96AD8CF1-569A-434B-B1F1-277D75B1AAE4}"/>
              </a:ext>
            </a:extLst>
          </p:cNvPr>
          <p:cNvSpPr/>
          <p:nvPr/>
        </p:nvSpPr>
        <p:spPr>
          <a:xfrm>
            <a:off x="3363390" y="1338212"/>
            <a:ext cx="1399680" cy="47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14" name="CustomShape 10">
            <a:extLst>
              <a:ext uri="{FF2B5EF4-FFF2-40B4-BE49-F238E27FC236}">
                <a16:creationId xmlns:a16="http://schemas.microsoft.com/office/drawing/2014/main" id="{A943EA43-C772-5343-8B29-C7F6E57A8FB6}"/>
              </a:ext>
            </a:extLst>
          </p:cNvPr>
          <p:cNvSpPr/>
          <p:nvPr/>
        </p:nvSpPr>
        <p:spPr>
          <a:xfrm>
            <a:off x="5123430" y="1338212"/>
            <a:ext cx="399600" cy="1799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5</a:t>
            </a:r>
            <a:endParaRPr/>
          </a:p>
        </p:txBody>
      </p:sp>
      <p:sp>
        <p:nvSpPr>
          <p:cNvPr id="15" name="CustomShape 11">
            <a:extLst>
              <a:ext uri="{FF2B5EF4-FFF2-40B4-BE49-F238E27FC236}">
                <a16:creationId xmlns:a16="http://schemas.microsoft.com/office/drawing/2014/main" id="{9C4FE8E2-DADE-3247-B1EB-92D972C8CB10}"/>
              </a:ext>
            </a:extLst>
          </p:cNvPr>
          <p:cNvSpPr/>
          <p:nvPr/>
        </p:nvSpPr>
        <p:spPr>
          <a:xfrm>
            <a:off x="4979430" y="1122212"/>
            <a:ext cx="360" cy="2304000"/>
          </a:xfrm>
          <a:prstGeom prst="straightConnector1">
            <a:avLst/>
          </a:prstGeom>
          <a:solidFill>
            <a:srgbClr val="00E4A8"/>
          </a:solidFill>
          <a:ln w="28440">
            <a:solidFill>
              <a:srgbClr val="000000"/>
            </a:solidFill>
            <a:miter/>
            <a:headEnd type="arrow" w="med" len="med"/>
            <a:tailEnd type="arrow" w="med" len="med"/>
          </a:ln>
        </p:spPr>
      </p:sp>
      <p:sp>
        <p:nvSpPr>
          <p:cNvPr id="16" name="CustomShape 12">
            <a:extLst>
              <a:ext uri="{FF2B5EF4-FFF2-40B4-BE49-F238E27FC236}">
                <a16:creationId xmlns:a16="http://schemas.microsoft.com/office/drawing/2014/main" id="{261F03A6-D2D8-B34A-BE40-139CEF99F9FB}"/>
              </a:ext>
            </a:extLst>
          </p:cNvPr>
          <p:cNvSpPr/>
          <p:nvPr/>
        </p:nvSpPr>
        <p:spPr>
          <a:xfrm>
            <a:off x="6243750" y="2622692"/>
            <a:ext cx="13996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17" name="CustomShape 13">
            <a:extLst>
              <a:ext uri="{FF2B5EF4-FFF2-40B4-BE49-F238E27FC236}">
                <a16:creationId xmlns:a16="http://schemas.microsoft.com/office/drawing/2014/main" id="{881B7B97-59B7-2542-92BE-AC5029F40AB0}"/>
              </a:ext>
            </a:extLst>
          </p:cNvPr>
          <p:cNvSpPr/>
          <p:nvPr/>
        </p:nvSpPr>
        <p:spPr>
          <a:xfrm>
            <a:off x="6243750" y="196245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18" name="CustomShape 14">
            <a:extLst>
              <a:ext uri="{FF2B5EF4-FFF2-40B4-BE49-F238E27FC236}">
                <a16:creationId xmlns:a16="http://schemas.microsoft.com/office/drawing/2014/main" id="{7C04B7B9-4225-3C40-AC93-0F135E443396}"/>
              </a:ext>
            </a:extLst>
          </p:cNvPr>
          <p:cNvSpPr/>
          <p:nvPr/>
        </p:nvSpPr>
        <p:spPr>
          <a:xfrm>
            <a:off x="6943590" y="196245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19" name="CustomShape 15">
            <a:extLst>
              <a:ext uri="{FF2B5EF4-FFF2-40B4-BE49-F238E27FC236}">
                <a16:creationId xmlns:a16="http://schemas.microsoft.com/office/drawing/2014/main" id="{35B4DC4A-473A-2647-8CB6-7874AD2FF906}"/>
              </a:ext>
            </a:extLst>
          </p:cNvPr>
          <p:cNvSpPr/>
          <p:nvPr/>
        </p:nvSpPr>
        <p:spPr>
          <a:xfrm>
            <a:off x="6243750" y="1194212"/>
            <a:ext cx="1399680" cy="47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0" name="CustomShape 16">
            <a:extLst>
              <a:ext uri="{FF2B5EF4-FFF2-40B4-BE49-F238E27FC236}">
                <a16:creationId xmlns:a16="http://schemas.microsoft.com/office/drawing/2014/main" id="{6E6ECEDC-D7EC-8745-BC25-B7B8F5BC5659}"/>
              </a:ext>
            </a:extLst>
          </p:cNvPr>
          <p:cNvSpPr/>
          <p:nvPr/>
        </p:nvSpPr>
        <p:spPr>
          <a:xfrm>
            <a:off x="8115750" y="1194212"/>
            <a:ext cx="399600" cy="1799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5</a:t>
            </a:r>
            <a:endParaRPr/>
          </a:p>
        </p:txBody>
      </p:sp>
      <p:sp>
        <p:nvSpPr>
          <p:cNvPr id="21" name="CustomShape 17">
            <a:extLst>
              <a:ext uri="{FF2B5EF4-FFF2-40B4-BE49-F238E27FC236}">
                <a16:creationId xmlns:a16="http://schemas.microsoft.com/office/drawing/2014/main" id="{A5FEA473-C897-E449-B4ED-0B399320B0A7}"/>
              </a:ext>
            </a:extLst>
          </p:cNvPr>
          <p:cNvSpPr/>
          <p:nvPr/>
        </p:nvSpPr>
        <p:spPr>
          <a:xfrm>
            <a:off x="6171390" y="1791452"/>
            <a:ext cx="1583640" cy="360"/>
          </a:xfrm>
          <a:prstGeom prst="straightConnector1">
            <a:avLst/>
          </a:prstGeom>
          <a:solidFill>
            <a:srgbClr val="00E4A8"/>
          </a:solidFill>
          <a:ln w="28440">
            <a:solidFill>
              <a:srgbClr val="000000"/>
            </a:solidFill>
            <a:miter/>
            <a:headEnd type="arrow" w="med" len="med"/>
            <a:tailEnd type="arrow" w="med" len="med"/>
          </a:ln>
        </p:spPr>
      </p:sp>
      <p:sp>
        <p:nvSpPr>
          <p:cNvPr id="22" name="CustomShape 18">
            <a:extLst>
              <a:ext uri="{FF2B5EF4-FFF2-40B4-BE49-F238E27FC236}">
                <a16:creationId xmlns:a16="http://schemas.microsoft.com/office/drawing/2014/main" id="{14469D99-BC8C-6E4D-8423-09A50F04211E}"/>
              </a:ext>
            </a:extLst>
          </p:cNvPr>
          <p:cNvSpPr/>
          <p:nvPr/>
        </p:nvSpPr>
        <p:spPr>
          <a:xfrm>
            <a:off x="6243750" y="5863052"/>
            <a:ext cx="13996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3" name="CustomShape 19">
            <a:extLst>
              <a:ext uri="{FF2B5EF4-FFF2-40B4-BE49-F238E27FC236}">
                <a16:creationId xmlns:a16="http://schemas.microsoft.com/office/drawing/2014/main" id="{8438B6EE-D990-6E41-A72A-FE065563ED1C}"/>
              </a:ext>
            </a:extLst>
          </p:cNvPr>
          <p:cNvSpPr/>
          <p:nvPr/>
        </p:nvSpPr>
        <p:spPr>
          <a:xfrm>
            <a:off x="6243750" y="472257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4" name="CustomShape 20">
            <a:extLst>
              <a:ext uri="{FF2B5EF4-FFF2-40B4-BE49-F238E27FC236}">
                <a16:creationId xmlns:a16="http://schemas.microsoft.com/office/drawing/2014/main" id="{3859FB85-92A0-D44C-9135-7AF1ADFFE193}"/>
              </a:ext>
            </a:extLst>
          </p:cNvPr>
          <p:cNvSpPr/>
          <p:nvPr/>
        </p:nvSpPr>
        <p:spPr>
          <a:xfrm>
            <a:off x="6943590" y="472257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5" name="CustomShape 21">
            <a:extLst>
              <a:ext uri="{FF2B5EF4-FFF2-40B4-BE49-F238E27FC236}">
                <a16:creationId xmlns:a16="http://schemas.microsoft.com/office/drawing/2014/main" id="{005E5779-0C3F-FA44-9A2E-BA7B81511CFA}"/>
              </a:ext>
            </a:extLst>
          </p:cNvPr>
          <p:cNvSpPr/>
          <p:nvPr/>
        </p:nvSpPr>
        <p:spPr>
          <a:xfrm>
            <a:off x="6243750" y="4074572"/>
            <a:ext cx="1399680" cy="47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6" name="CustomShape 22">
            <a:extLst>
              <a:ext uri="{FF2B5EF4-FFF2-40B4-BE49-F238E27FC236}">
                <a16:creationId xmlns:a16="http://schemas.microsoft.com/office/drawing/2014/main" id="{9A802CEA-E175-2A46-BF79-5F3B85763715}"/>
              </a:ext>
            </a:extLst>
          </p:cNvPr>
          <p:cNvSpPr/>
          <p:nvPr/>
        </p:nvSpPr>
        <p:spPr>
          <a:xfrm>
            <a:off x="8115750" y="4074572"/>
            <a:ext cx="399600" cy="1799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5</a:t>
            </a:r>
            <a:endParaRPr/>
          </a:p>
        </p:txBody>
      </p:sp>
      <p:sp>
        <p:nvSpPr>
          <p:cNvPr id="27" name="CustomShape 23">
            <a:extLst>
              <a:ext uri="{FF2B5EF4-FFF2-40B4-BE49-F238E27FC236}">
                <a16:creationId xmlns:a16="http://schemas.microsoft.com/office/drawing/2014/main" id="{02E9F8C4-6458-8B4E-A7FE-B044163F3641}"/>
              </a:ext>
            </a:extLst>
          </p:cNvPr>
          <p:cNvSpPr/>
          <p:nvPr/>
        </p:nvSpPr>
        <p:spPr>
          <a:xfrm>
            <a:off x="6171390" y="5586932"/>
            <a:ext cx="1583640" cy="360"/>
          </a:xfrm>
          <a:prstGeom prst="straightConnector1">
            <a:avLst/>
          </a:prstGeom>
          <a:solidFill>
            <a:srgbClr val="00E4A8"/>
          </a:solidFill>
          <a:ln w="28440">
            <a:solidFill>
              <a:srgbClr val="000000"/>
            </a:solidFill>
            <a:miter/>
            <a:headEnd type="arrow" w="med" len="med"/>
            <a:tailEnd type="arrow" w="med" len="med"/>
          </a:ln>
        </p:spPr>
      </p:sp>
      <p:sp>
        <p:nvSpPr>
          <p:cNvPr id="28" name="CustomShape 24">
            <a:extLst>
              <a:ext uri="{FF2B5EF4-FFF2-40B4-BE49-F238E27FC236}">
                <a16:creationId xmlns:a16="http://schemas.microsoft.com/office/drawing/2014/main" id="{F5D858DD-D6F6-4F48-8CA0-C05DA1E2B874}"/>
              </a:ext>
            </a:extLst>
          </p:cNvPr>
          <p:cNvSpPr/>
          <p:nvPr/>
        </p:nvSpPr>
        <p:spPr>
          <a:xfrm>
            <a:off x="3251430" y="5863052"/>
            <a:ext cx="13996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9" name="CustomShape 25">
            <a:extLst>
              <a:ext uri="{FF2B5EF4-FFF2-40B4-BE49-F238E27FC236}">
                <a16:creationId xmlns:a16="http://schemas.microsoft.com/office/drawing/2014/main" id="{BD8E3B45-71C1-2B4D-AB45-AD52C474CBC2}"/>
              </a:ext>
            </a:extLst>
          </p:cNvPr>
          <p:cNvSpPr/>
          <p:nvPr/>
        </p:nvSpPr>
        <p:spPr>
          <a:xfrm>
            <a:off x="3127230" y="484281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30" name="CustomShape 26">
            <a:extLst>
              <a:ext uri="{FF2B5EF4-FFF2-40B4-BE49-F238E27FC236}">
                <a16:creationId xmlns:a16="http://schemas.microsoft.com/office/drawing/2014/main" id="{DF2079C3-098E-0C45-9D59-4F69B6538613}"/>
              </a:ext>
            </a:extLst>
          </p:cNvPr>
          <p:cNvSpPr/>
          <p:nvPr/>
        </p:nvSpPr>
        <p:spPr>
          <a:xfrm>
            <a:off x="4115430" y="4842812"/>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31" name="CustomShape 27">
            <a:extLst>
              <a:ext uri="{FF2B5EF4-FFF2-40B4-BE49-F238E27FC236}">
                <a16:creationId xmlns:a16="http://schemas.microsoft.com/office/drawing/2014/main" id="{43BC6893-0886-5547-BBF8-37CB6BA43B6A}"/>
              </a:ext>
            </a:extLst>
          </p:cNvPr>
          <p:cNvSpPr/>
          <p:nvPr/>
        </p:nvSpPr>
        <p:spPr>
          <a:xfrm>
            <a:off x="3251430" y="4074572"/>
            <a:ext cx="1399680" cy="47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32" name="CustomShape 28">
            <a:extLst>
              <a:ext uri="{FF2B5EF4-FFF2-40B4-BE49-F238E27FC236}">
                <a16:creationId xmlns:a16="http://schemas.microsoft.com/office/drawing/2014/main" id="{D8158FD6-290B-7D4F-886B-580839E60D12}"/>
              </a:ext>
            </a:extLst>
          </p:cNvPr>
          <p:cNvSpPr/>
          <p:nvPr/>
        </p:nvSpPr>
        <p:spPr>
          <a:xfrm>
            <a:off x="5123430" y="4074572"/>
            <a:ext cx="399600" cy="1799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5</a:t>
            </a:r>
            <a:endParaRPr/>
          </a:p>
        </p:txBody>
      </p:sp>
      <p:sp>
        <p:nvSpPr>
          <p:cNvPr id="33" name="CustomShape 29">
            <a:extLst>
              <a:ext uri="{FF2B5EF4-FFF2-40B4-BE49-F238E27FC236}">
                <a16:creationId xmlns:a16="http://schemas.microsoft.com/office/drawing/2014/main" id="{0FF2DF1F-4941-DA4D-9AA4-FF0FF6EBF634}"/>
              </a:ext>
            </a:extLst>
          </p:cNvPr>
          <p:cNvSpPr/>
          <p:nvPr/>
        </p:nvSpPr>
        <p:spPr>
          <a:xfrm>
            <a:off x="3971430" y="4794572"/>
            <a:ext cx="360" cy="719640"/>
          </a:xfrm>
          <a:prstGeom prst="straightConnector1">
            <a:avLst/>
          </a:prstGeom>
          <a:solidFill>
            <a:srgbClr val="00E4A8"/>
          </a:solidFill>
          <a:ln w="28440">
            <a:solidFill>
              <a:srgbClr val="000000"/>
            </a:solidFill>
            <a:miter/>
            <a:headEnd type="arrow" w="med" len="med"/>
            <a:tailEnd type="arrow" w="med" len="med"/>
          </a:ln>
        </p:spPr>
      </p:sp>
      <p:sp>
        <p:nvSpPr>
          <p:cNvPr id="34" name="CustomShape 30">
            <a:extLst>
              <a:ext uri="{FF2B5EF4-FFF2-40B4-BE49-F238E27FC236}">
                <a16:creationId xmlns:a16="http://schemas.microsoft.com/office/drawing/2014/main" id="{2DC5E030-5D97-9349-960F-8EA7C381C36E}"/>
              </a:ext>
            </a:extLst>
          </p:cNvPr>
          <p:cNvSpPr/>
          <p:nvPr/>
        </p:nvSpPr>
        <p:spPr>
          <a:xfrm>
            <a:off x="2859030" y="2130572"/>
            <a:ext cx="359640" cy="359640"/>
          </a:xfrm>
          <a:prstGeom prst="rightArrow">
            <a:avLst>
              <a:gd name="adj1" fmla="val 50000"/>
              <a:gd name="adj2" fmla="val 50000"/>
            </a:avLst>
          </a:prstGeom>
          <a:solidFill>
            <a:srgbClr val="000000"/>
          </a:solidFill>
          <a:ln w="9360">
            <a:solidFill>
              <a:srgbClr val="000000"/>
            </a:solidFill>
            <a:miter/>
          </a:ln>
        </p:spPr>
      </p:sp>
      <p:sp>
        <p:nvSpPr>
          <p:cNvPr id="35" name="CustomShape 31">
            <a:extLst>
              <a:ext uri="{FF2B5EF4-FFF2-40B4-BE49-F238E27FC236}">
                <a16:creationId xmlns:a16="http://schemas.microsoft.com/office/drawing/2014/main" id="{09239349-90CF-4349-A621-CD73749B67F1}"/>
              </a:ext>
            </a:extLst>
          </p:cNvPr>
          <p:cNvSpPr/>
          <p:nvPr/>
        </p:nvSpPr>
        <p:spPr>
          <a:xfrm>
            <a:off x="5667390" y="2130572"/>
            <a:ext cx="359640" cy="359640"/>
          </a:xfrm>
          <a:prstGeom prst="rightArrow">
            <a:avLst>
              <a:gd name="adj1" fmla="val 50000"/>
              <a:gd name="adj2" fmla="val 50000"/>
            </a:avLst>
          </a:prstGeom>
          <a:solidFill>
            <a:srgbClr val="000000"/>
          </a:solidFill>
          <a:ln w="9360">
            <a:solidFill>
              <a:srgbClr val="000000"/>
            </a:solidFill>
            <a:miter/>
          </a:ln>
        </p:spPr>
      </p:sp>
      <p:sp>
        <p:nvSpPr>
          <p:cNvPr id="36" name="CustomShape 32">
            <a:extLst>
              <a:ext uri="{FF2B5EF4-FFF2-40B4-BE49-F238E27FC236}">
                <a16:creationId xmlns:a16="http://schemas.microsoft.com/office/drawing/2014/main" id="{4324190E-9AF8-4145-84BF-F28D04FBDFB2}"/>
              </a:ext>
            </a:extLst>
          </p:cNvPr>
          <p:cNvSpPr/>
          <p:nvPr/>
        </p:nvSpPr>
        <p:spPr>
          <a:xfrm rot="5400000">
            <a:off x="6820110" y="3542132"/>
            <a:ext cx="359640" cy="359640"/>
          </a:xfrm>
          <a:prstGeom prst="rightArrow">
            <a:avLst>
              <a:gd name="adj1" fmla="val 50000"/>
              <a:gd name="adj2" fmla="val 50000"/>
            </a:avLst>
          </a:prstGeom>
          <a:solidFill>
            <a:srgbClr val="000000"/>
          </a:solidFill>
          <a:ln w="9360">
            <a:solidFill>
              <a:srgbClr val="000000"/>
            </a:solidFill>
            <a:miter/>
          </a:ln>
        </p:spPr>
      </p:sp>
      <p:sp>
        <p:nvSpPr>
          <p:cNvPr id="37" name="CustomShape 33">
            <a:extLst>
              <a:ext uri="{FF2B5EF4-FFF2-40B4-BE49-F238E27FC236}">
                <a16:creationId xmlns:a16="http://schemas.microsoft.com/office/drawing/2014/main" id="{78006051-2C7D-CB47-B4E5-1EC42BC109F8}"/>
              </a:ext>
            </a:extLst>
          </p:cNvPr>
          <p:cNvSpPr/>
          <p:nvPr/>
        </p:nvSpPr>
        <p:spPr>
          <a:xfrm rot="10800000">
            <a:off x="5696910" y="4866932"/>
            <a:ext cx="359640" cy="359640"/>
          </a:xfrm>
          <a:prstGeom prst="rightArrow">
            <a:avLst>
              <a:gd name="adj1" fmla="val 50000"/>
              <a:gd name="adj2" fmla="val 50000"/>
            </a:avLst>
          </a:prstGeom>
          <a:solidFill>
            <a:srgbClr val="000000"/>
          </a:solidFill>
          <a:ln w="9360">
            <a:solidFill>
              <a:srgbClr val="000000"/>
            </a:solidFill>
            <a:miter/>
          </a:ln>
        </p:spPr>
      </p:sp>
      <p:sp>
        <p:nvSpPr>
          <p:cNvPr id="38" name="CustomShape 34">
            <a:extLst>
              <a:ext uri="{FF2B5EF4-FFF2-40B4-BE49-F238E27FC236}">
                <a16:creationId xmlns:a16="http://schemas.microsoft.com/office/drawing/2014/main" id="{A9BFD370-E7D0-6247-957E-619CFA0E2EF0}"/>
              </a:ext>
            </a:extLst>
          </p:cNvPr>
          <p:cNvSpPr/>
          <p:nvPr/>
        </p:nvSpPr>
        <p:spPr>
          <a:xfrm>
            <a:off x="2758230" y="2519012"/>
            <a:ext cx="503640" cy="45612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V</a:t>
            </a:r>
            <a:endParaRPr/>
          </a:p>
        </p:txBody>
      </p:sp>
      <p:sp>
        <p:nvSpPr>
          <p:cNvPr id="39" name="CustomShape 35">
            <a:extLst>
              <a:ext uri="{FF2B5EF4-FFF2-40B4-BE49-F238E27FC236}">
                <a16:creationId xmlns:a16="http://schemas.microsoft.com/office/drawing/2014/main" id="{25497CA3-E564-EF43-8E5E-FF4A93DB6868}"/>
              </a:ext>
            </a:extLst>
          </p:cNvPr>
          <p:cNvSpPr/>
          <p:nvPr/>
        </p:nvSpPr>
        <p:spPr>
          <a:xfrm>
            <a:off x="5595390" y="2519012"/>
            <a:ext cx="503640" cy="45612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endParaRPr/>
          </a:p>
        </p:txBody>
      </p:sp>
      <p:sp>
        <p:nvSpPr>
          <p:cNvPr id="40" name="CustomShape 36">
            <a:extLst>
              <a:ext uri="{FF2B5EF4-FFF2-40B4-BE49-F238E27FC236}">
                <a16:creationId xmlns:a16="http://schemas.microsoft.com/office/drawing/2014/main" id="{8BB74D4E-4CE6-384B-AD9F-4301C6C52288}"/>
              </a:ext>
            </a:extLst>
          </p:cNvPr>
          <p:cNvSpPr/>
          <p:nvPr/>
        </p:nvSpPr>
        <p:spPr>
          <a:xfrm>
            <a:off x="6387750" y="3498572"/>
            <a:ext cx="431640" cy="45612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endParaRPr/>
          </a:p>
        </p:txBody>
      </p:sp>
      <p:sp>
        <p:nvSpPr>
          <p:cNvPr id="41" name="CustomShape 37">
            <a:extLst>
              <a:ext uri="{FF2B5EF4-FFF2-40B4-BE49-F238E27FC236}">
                <a16:creationId xmlns:a16="http://schemas.microsoft.com/office/drawing/2014/main" id="{1578C7A5-FB13-2241-8421-FAA96A62ECA1}"/>
              </a:ext>
            </a:extLst>
          </p:cNvPr>
          <p:cNvSpPr/>
          <p:nvPr/>
        </p:nvSpPr>
        <p:spPr>
          <a:xfrm>
            <a:off x="5624550" y="5255372"/>
            <a:ext cx="503640" cy="45612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V</a:t>
            </a:r>
            <a:endParaRPr/>
          </a:p>
        </p:txBody>
      </p:sp>
      <p:sp>
        <p:nvSpPr>
          <p:cNvPr id="42" name="CustomShape 39">
            <a:extLst>
              <a:ext uri="{FF2B5EF4-FFF2-40B4-BE49-F238E27FC236}">
                <a16:creationId xmlns:a16="http://schemas.microsoft.com/office/drawing/2014/main" id="{13736084-F265-D049-A2B4-C1A877414E81}"/>
              </a:ext>
            </a:extLst>
          </p:cNvPr>
          <p:cNvSpPr/>
          <p:nvPr/>
        </p:nvSpPr>
        <p:spPr>
          <a:xfrm>
            <a:off x="267030" y="4755692"/>
            <a:ext cx="2880000" cy="821880"/>
          </a:xfrm>
          <a:prstGeom prst="rect">
            <a:avLst/>
          </a:prstGeom>
          <a:noFill/>
          <a:ln>
            <a:noFill/>
          </a:ln>
        </p:spPr>
        <p:txBody>
          <a:bodyPr lIns="90000" tIns="45000" rIns="90000" bIns="45000"/>
          <a:lstStyle/>
          <a:p>
            <a:pPr>
              <a:lnSpc>
                <a:spcPct val="100000"/>
              </a:lnSpc>
            </a:pPr>
            <a:r>
              <a:rPr lang="en-US" sz="2400">
                <a:solidFill>
                  <a:srgbClr val="000000"/>
                </a:solidFill>
                <a:latin typeface="Tahoma"/>
                <a:ea typeface="新細明體"/>
              </a:rPr>
              <a:t>H: Horizontal cut</a:t>
            </a:r>
            <a:endParaRPr/>
          </a:p>
          <a:p>
            <a:pPr>
              <a:lnSpc>
                <a:spcPct val="100000"/>
              </a:lnSpc>
            </a:pPr>
            <a:r>
              <a:rPr lang="en-US" sz="2400">
                <a:solidFill>
                  <a:srgbClr val="000000"/>
                </a:solidFill>
                <a:latin typeface="Tahoma"/>
                <a:ea typeface="新細明體"/>
              </a:rPr>
              <a:t>V: Vertical cut</a:t>
            </a:r>
            <a:endParaRPr/>
          </a:p>
        </p:txBody>
      </p:sp>
    </p:spTree>
    <p:extLst>
      <p:ext uri="{BB962C8B-B14F-4D97-AF65-F5344CB8AC3E}">
        <p14:creationId xmlns:p14="http://schemas.microsoft.com/office/powerpoint/2010/main" val="36733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18CB42-69E9-3347-BC8A-EDBC837CAD64}"/>
              </a:ext>
            </a:extLst>
          </p:cNvPr>
          <p:cNvSpPr>
            <a:spLocks noGrp="1"/>
          </p:cNvSpPr>
          <p:nvPr>
            <p:ph type="sldNum" sz="quarter" idx="12"/>
          </p:nvPr>
        </p:nvSpPr>
        <p:spPr/>
        <p:txBody>
          <a:bodyPr/>
          <a:lstStyle/>
          <a:p>
            <a:fld id="{4E77BC79-9480-1042-96E1-82B94DA0811E}" type="slidenum">
              <a:rPr lang="en-US" smtClean="0"/>
              <a:t>42</a:t>
            </a:fld>
            <a:endParaRPr lang="en-US"/>
          </a:p>
        </p:txBody>
      </p:sp>
      <p:sp>
        <p:nvSpPr>
          <p:cNvPr id="3" name="Title 2">
            <a:extLst>
              <a:ext uri="{FF2B5EF4-FFF2-40B4-BE49-F238E27FC236}">
                <a16:creationId xmlns:a16="http://schemas.microsoft.com/office/drawing/2014/main" id="{A0581B0D-B547-A74D-AD81-1D6CE95DBB81}"/>
              </a:ext>
            </a:extLst>
          </p:cNvPr>
          <p:cNvSpPr>
            <a:spLocks noGrp="1"/>
          </p:cNvSpPr>
          <p:nvPr>
            <p:ph type="title"/>
          </p:nvPr>
        </p:nvSpPr>
        <p:spPr/>
        <p:txBody>
          <a:bodyPr/>
          <a:lstStyle/>
          <a:p>
            <a:r>
              <a:rPr lang="en-US" dirty="0"/>
              <a:t>Non-slicing Floorplan Example</a:t>
            </a:r>
          </a:p>
        </p:txBody>
      </p:sp>
      <p:sp>
        <p:nvSpPr>
          <p:cNvPr id="4" name="Content Placeholder 3">
            <a:extLst>
              <a:ext uri="{FF2B5EF4-FFF2-40B4-BE49-F238E27FC236}">
                <a16:creationId xmlns:a16="http://schemas.microsoft.com/office/drawing/2014/main" id="{55359AEC-7E22-1847-94E5-3713624F30D6}"/>
              </a:ext>
            </a:extLst>
          </p:cNvPr>
          <p:cNvSpPr>
            <a:spLocks noGrp="1"/>
          </p:cNvSpPr>
          <p:nvPr>
            <p:ph idx="1"/>
          </p:nvPr>
        </p:nvSpPr>
        <p:spPr/>
        <p:txBody>
          <a:bodyPr/>
          <a:lstStyle/>
          <a:p>
            <a:r>
              <a:rPr lang="en-US" dirty="0"/>
              <a:t>How do you cut this example through V and H?</a:t>
            </a:r>
          </a:p>
        </p:txBody>
      </p:sp>
      <p:sp>
        <p:nvSpPr>
          <p:cNvPr id="5" name="CustomShape 1">
            <a:extLst>
              <a:ext uri="{FF2B5EF4-FFF2-40B4-BE49-F238E27FC236}">
                <a16:creationId xmlns:a16="http://schemas.microsoft.com/office/drawing/2014/main" id="{9B950817-2A78-DD40-83BD-A0D90AE07822}"/>
              </a:ext>
            </a:extLst>
          </p:cNvPr>
          <p:cNvSpPr/>
          <p:nvPr/>
        </p:nvSpPr>
        <p:spPr>
          <a:xfrm>
            <a:off x="2051640" y="4965969"/>
            <a:ext cx="4968360" cy="45612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A non-slicing floorplan.</a:t>
            </a:r>
            <a:endParaRPr/>
          </a:p>
        </p:txBody>
      </p:sp>
      <p:sp>
        <p:nvSpPr>
          <p:cNvPr id="6" name="CustomShape 2">
            <a:extLst>
              <a:ext uri="{FF2B5EF4-FFF2-40B4-BE49-F238E27FC236}">
                <a16:creationId xmlns:a16="http://schemas.microsoft.com/office/drawing/2014/main" id="{806F24C2-63D5-CA44-8659-776BAD5B89C7}"/>
              </a:ext>
            </a:extLst>
          </p:cNvPr>
          <p:cNvSpPr/>
          <p:nvPr/>
        </p:nvSpPr>
        <p:spPr>
          <a:xfrm>
            <a:off x="2555640" y="3884169"/>
            <a:ext cx="13996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7" name="CustomShape 3">
            <a:extLst>
              <a:ext uri="{FF2B5EF4-FFF2-40B4-BE49-F238E27FC236}">
                <a16:creationId xmlns:a16="http://schemas.microsoft.com/office/drawing/2014/main" id="{8975A607-B764-F648-88AC-ADAA3E6AF624}"/>
              </a:ext>
            </a:extLst>
          </p:cNvPr>
          <p:cNvSpPr/>
          <p:nvPr/>
        </p:nvSpPr>
        <p:spPr>
          <a:xfrm>
            <a:off x="2555640" y="2744409"/>
            <a:ext cx="699480" cy="113976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8" name="CustomShape 4">
            <a:extLst>
              <a:ext uri="{FF2B5EF4-FFF2-40B4-BE49-F238E27FC236}">
                <a16:creationId xmlns:a16="http://schemas.microsoft.com/office/drawing/2014/main" id="{9307EC3B-4897-F94A-9BE2-0AE600C99DC3}"/>
              </a:ext>
            </a:extLst>
          </p:cNvPr>
          <p:cNvSpPr/>
          <p:nvPr/>
        </p:nvSpPr>
        <p:spPr>
          <a:xfrm>
            <a:off x="3255840" y="3224289"/>
            <a:ext cx="699480" cy="65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9" name="CustomShape 5">
            <a:extLst>
              <a:ext uri="{FF2B5EF4-FFF2-40B4-BE49-F238E27FC236}">
                <a16:creationId xmlns:a16="http://schemas.microsoft.com/office/drawing/2014/main" id="{81962BF7-4A69-A24C-A356-C1A053AE9B48}"/>
              </a:ext>
            </a:extLst>
          </p:cNvPr>
          <p:cNvSpPr/>
          <p:nvPr/>
        </p:nvSpPr>
        <p:spPr>
          <a:xfrm>
            <a:off x="3255840" y="2744409"/>
            <a:ext cx="1099800" cy="47952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10" name="CustomShape 6">
            <a:extLst>
              <a:ext uri="{FF2B5EF4-FFF2-40B4-BE49-F238E27FC236}">
                <a16:creationId xmlns:a16="http://schemas.microsoft.com/office/drawing/2014/main" id="{2E1E7878-78AD-E04D-B329-BCDC6F739583}"/>
              </a:ext>
            </a:extLst>
          </p:cNvPr>
          <p:cNvSpPr/>
          <p:nvPr/>
        </p:nvSpPr>
        <p:spPr>
          <a:xfrm>
            <a:off x="3955680" y="3224289"/>
            <a:ext cx="399600" cy="131976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5</a:t>
            </a:r>
            <a:endParaRPr/>
          </a:p>
        </p:txBody>
      </p:sp>
      <p:sp>
        <p:nvSpPr>
          <p:cNvPr id="11" name="CustomShape 7">
            <a:extLst>
              <a:ext uri="{FF2B5EF4-FFF2-40B4-BE49-F238E27FC236}">
                <a16:creationId xmlns:a16="http://schemas.microsoft.com/office/drawing/2014/main" id="{7309D1D8-4254-7C49-9C7A-6C2EADC1308F}"/>
              </a:ext>
            </a:extLst>
          </p:cNvPr>
          <p:cNvSpPr/>
          <p:nvPr/>
        </p:nvSpPr>
        <p:spPr>
          <a:xfrm>
            <a:off x="4932000" y="3392409"/>
            <a:ext cx="359640" cy="359640"/>
          </a:xfrm>
          <a:prstGeom prst="rightArrow">
            <a:avLst>
              <a:gd name="adj1" fmla="val 50000"/>
              <a:gd name="adj2" fmla="val 50000"/>
            </a:avLst>
          </a:prstGeom>
          <a:solidFill>
            <a:srgbClr val="000000"/>
          </a:solidFill>
          <a:ln w="9360">
            <a:solidFill>
              <a:srgbClr val="000000"/>
            </a:solidFill>
            <a:miter/>
          </a:ln>
        </p:spPr>
      </p:sp>
      <p:sp>
        <p:nvSpPr>
          <p:cNvPr id="12" name="CustomShape 8">
            <a:extLst>
              <a:ext uri="{FF2B5EF4-FFF2-40B4-BE49-F238E27FC236}">
                <a16:creationId xmlns:a16="http://schemas.microsoft.com/office/drawing/2014/main" id="{38C219E2-C2A0-CB4C-A8BD-4B00244442C1}"/>
              </a:ext>
            </a:extLst>
          </p:cNvPr>
          <p:cNvSpPr/>
          <p:nvPr/>
        </p:nvSpPr>
        <p:spPr>
          <a:xfrm>
            <a:off x="5508000" y="2960409"/>
            <a:ext cx="1079640" cy="1309320"/>
          </a:xfrm>
          <a:prstGeom prst="rect">
            <a:avLst/>
          </a:prstGeom>
          <a:noFill/>
          <a:ln>
            <a:noFill/>
          </a:ln>
        </p:spPr>
        <p:txBody>
          <a:bodyPr lIns="90000" tIns="45000" rIns="90000" bIns="45000"/>
          <a:lstStyle/>
          <a:p>
            <a:pPr algn="ctr">
              <a:lnSpc>
                <a:spcPct val="100000"/>
              </a:lnSpc>
            </a:pPr>
            <a:r>
              <a:rPr lang="en-US" sz="8000">
                <a:solidFill>
                  <a:srgbClr val="000000"/>
                </a:solidFill>
                <a:latin typeface="Tahoma"/>
                <a:ea typeface="新細明體"/>
              </a:rPr>
              <a:t>?</a:t>
            </a:r>
            <a:endParaRPr/>
          </a:p>
        </p:txBody>
      </p:sp>
    </p:spTree>
    <p:extLst>
      <p:ext uri="{BB962C8B-B14F-4D97-AF65-F5344CB8AC3E}">
        <p14:creationId xmlns:p14="http://schemas.microsoft.com/office/powerpoint/2010/main" val="454895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0892B5-BA69-2E49-B5E0-7928D916514E}"/>
              </a:ext>
            </a:extLst>
          </p:cNvPr>
          <p:cNvSpPr>
            <a:spLocks noGrp="1"/>
          </p:cNvSpPr>
          <p:nvPr>
            <p:ph type="sldNum" sz="quarter" idx="12"/>
          </p:nvPr>
        </p:nvSpPr>
        <p:spPr/>
        <p:txBody>
          <a:bodyPr/>
          <a:lstStyle/>
          <a:p>
            <a:fld id="{4E77BC79-9480-1042-96E1-82B94DA0811E}" type="slidenum">
              <a:rPr lang="en-US" smtClean="0"/>
              <a:t>43</a:t>
            </a:fld>
            <a:endParaRPr lang="en-US"/>
          </a:p>
        </p:txBody>
      </p:sp>
      <p:sp>
        <p:nvSpPr>
          <p:cNvPr id="3" name="Title 2">
            <a:extLst>
              <a:ext uri="{FF2B5EF4-FFF2-40B4-BE49-F238E27FC236}">
                <a16:creationId xmlns:a16="http://schemas.microsoft.com/office/drawing/2014/main" id="{EB3AE120-38B3-ED45-9D04-3320939D7200}"/>
              </a:ext>
            </a:extLst>
          </p:cNvPr>
          <p:cNvSpPr>
            <a:spLocks noGrp="1"/>
          </p:cNvSpPr>
          <p:nvPr>
            <p:ph type="title"/>
          </p:nvPr>
        </p:nvSpPr>
        <p:spPr/>
        <p:txBody>
          <a:bodyPr/>
          <a:lstStyle/>
          <a:p>
            <a:r>
              <a:rPr lang="en-US" dirty="0"/>
              <a:t>Classic Work on Floorplanning</a:t>
            </a:r>
          </a:p>
        </p:txBody>
      </p:sp>
      <p:sp>
        <p:nvSpPr>
          <p:cNvPr id="5" name="Rectangle 2">
            <a:extLst>
              <a:ext uri="{FF2B5EF4-FFF2-40B4-BE49-F238E27FC236}">
                <a16:creationId xmlns:a16="http://schemas.microsoft.com/office/drawing/2014/main" id="{5A18CD95-B571-2041-81A5-7A4E752D35CB}"/>
              </a:ext>
            </a:extLst>
          </p:cNvPr>
          <p:cNvSpPr txBox="1">
            <a:spLocks noChangeArrowheads="1"/>
          </p:cNvSpPr>
          <p:nvPr/>
        </p:nvSpPr>
        <p:spPr>
          <a:xfrm>
            <a:off x="914400" y="1971675"/>
            <a:ext cx="7467600" cy="1326161"/>
          </a:xfrm>
          <a:prstGeom prst="rect">
            <a:avLst/>
          </a:prstGeom>
          <a:effectLst>
            <a:outerShdw dist="35921" dir="2700000" algn="ctr" rotWithShape="0">
              <a:schemeClr val="bg2"/>
            </a:outerShdw>
          </a:effectLst>
        </p:spPr>
        <p:txBody>
          <a:bodyPr vert="horz" lIns="91440" tIns="45720" rIns="91440" bIns="45720" rtlCol="0" anchor="ctr">
            <a:noAutofit/>
          </a:bodyPr>
          <a:lstStyle>
            <a:lvl1pPr algn="l" defTabSz="457200" rtl="0" eaLnBrk="1" latinLnBrk="0" hangingPunct="1">
              <a:spcBef>
                <a:spcPct val="0"/>
              </a:spcBef>
              <a:buNone/>
              <a:defRPr sz="3800" b="1" kern="1200">
                <a:solidFill>
                  <a:schemeClr val="tx1"/>
                </a:solidFill>
                <a:latin typeface="San serif"/>
                <a:ea typeface="+mj-ea"/>
                <a:cs typeface="San serif"/>
              </a:defRPr>
            </a:lvl1pPr>
          </a:lstStyle>
          <a:p>
            <a:pPr algn="ctr"/>
            <a:r>
              <a:rPr lang="en-US" altLang="zh-TW" sz="4000" dirty="0">
                <a:ea typeface="新細明體" panose="02020500000000000000" pitchFamily="18" charset="-120"/>
              </a:rPr>
              <a:t>Simulated Annealing using Polish Expression Representation</a:t>
            </a:r>
            <a:endParaRPr lang="en-US" altLang="zh-TW" sz="4000" dirty="0">
              <a:ea typeface="新細明體" panose="02020500000000000000" pitchFamily="18" charset="-120"/>
              <a:hlinkClick r:id="rId3" action="ppaction://hlinkpres?slideindex=1&amp;slidetitle="/>
            </a:endParaRPr>
          </a:p>
        </p:txBody>
      </p:sp>
      <p:sp>
        <p:nvSpPr>
          <p:cNvPr id="6" name="Rectangle 3">
            <a:extLst>
              <a:ext uri="{FF2B5EF4-FFF2-40B4-BE49-F238E27FC236}">
                <a16:creationId xmlns:a16="http://schemas.microsoft.com/office/drawing/2014/main" id="{AA3EF558-4AD8-F843-A6C4-E349173F2F36}"/>
              </a:ext>
            </a:extLst>
          </p:cNvPr>
          <p:cNvSpPr>
            <a:spLocks noChangeArrowheads="1"/>
          </p:cNvSpPr>
          <p:nvPr/>
        </p:nvSpPr>
        <p:spPr bwMode="auto">
          <a:xfrm>
            <a:off x="381000" y="3733800"/>
            <a:ext cx="8534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itchFamily="18" charset="0"/>
                <a:ea typeface="新細明體" pitchFamily="18" charset="-120"/>
              </a:defRPr>
            </a:lvl1pPr>
            <a:lvl2pPr marL="742950" indent="-285750">
              <a:defRPr kumimoji="1" sz="2400">
                <a:solidFill>
                  <a:schemeClr val="tx1"/>
                </a:solidFill>
                <a:latin typeface="Times New Roman" pitchFamily="18" charset="0"/>
                <a:ea typeface="新細明體" pitchFamily="18" charset="-120"/>
              </a:defRPr>
            </a:lvl2pPr>
            <a:lvl3pPr marL="1143000" indent="-228600">
              <a:defRPr kumimoji="1" sz="2400">
                <a:solidFill>
                  <a:schemeClr val="tx1"/>
                </a:solidFill>
                <a:latin typeface="Times New Roman" pitchFamily="18" charset="0"/>
                <a:ea typeface="新細明體" pitchFamily="18" charset="-120"/>
              </a:defRPr>
            </a:lvl3pPr>
            <a:lvl4pPr marL="1600200" indent="-228600">
              <a:defRPr kumimoji="1" sz="2400">
                <a:solidFill>
                  <a:schemeClr val="tx1"/>
                </a:solidFill>
                <a:latin typeface="Times New Roman" pitchFamily="18" charset="0"/>
                <a:ea typeface="新細明體" pitchFamily="18" charset="-120"/>
              </a:defRPr>
            </a:lvl4pPr>
            <a:lvl5pPr marL="2057400" indent="-228600">
              <a:defRPr kumimoji="1" sz="2400">
                <a:solidFill>
                  <a:schemeClr val="tx1"/>
                </a:solidFill>
                <a:latin typeface="Times New Roman" pitchFamily="18" charset="0"/>
                <a:ea typeface="新細明體" pitchFamily="18" charset="-120"/>
              </a:defRPr>
            </a:lvl5pPr>
            <a:lvl6pPr marL="2514600" indent="-228600" fontAlgn="base">
              <a:spcBef>
                <a:spcPct val="0"/>
              </a:spcBef>
              <a:spcAft>
                <a:spcPct val="0"/>
              </a:spcAft>
              <a:defRPr kumimoji="1" sz="2400">
                <a:solidFill>
                  <a:schemeClr val="tx1"/>
                </a:solidFill>
                <a:latin typeface="Times New Roman" pitchFamily="18" charset="0"/>
                <a:ea typeface="新細明體" pitchFamily="18" charset="-120"/>
              </a:defRPr>
            </a:lvl6pPr>
            <a:lvl7pPr marL="2971800" indent="-228600" fontAlgn="base">
              <a:spcBef>
                <a:spcPct val="0"/>
              </a:spcBef>
              <a:spcAft>
                <a:spcPct val="0"/>
              </a:spcAft>
              <a:defRPr kumimoji="1" sz="2400">
                <a:solidFill>
                  <a:schemeClr val="tx1"/>
                </a:solidFill>
                <a:latin typeface="Times New Roman" pitchFamily="18" charset="0"/>
                <a:ea typeface="新細明體" pitchFamily="18" charset="-120"/>
              </a:defRPr>
            </a:lvl7pPr>
            <a:lvl8pPr marL="3429000" indent="-228600" fontAlgn="base">
              <a:spcBef>
                <a:spcPct val="0"/>
              </a:spcBef>
              <a:spcAft>
                <a:spcPct val="0"/>
              </a:spcAft>
              <a:defRPr kumimoji="1" sz="2400">
                <a:solidFill>
                  <a:schemeClr val="tx1"/>
                </a:solidFill>
                <a:latin typeface="Times New Roman" pitchFamily="18" charset="0"/>
                <a:ea typeface="新細明體" pitchFamily="18" charset="-120"/>
              </a:defRPr>
            </a:lvl8pPr>
            <a:lvl9pPr marL="3886200" indent="-228600" fontAlgn="base">
              <a:spcBef>
                <a:spcPct val="0"/>
              </a:spcBef>
              <a:spcAft>
                <a:spcPct val="0"/>
              </a:spcAft>
              <a:defRPr kumimoji="1" sz="2400">
                <a:solidFill>
                  <a:schemeClr val="tx1"/>
                </a:solidFill>
                <a:latin typeface="Times New Roman" pitchFamily="18" charset="0"/>
                <a:ea typeface="新細明體" pitchFamily="18" charset="-120"/>
              </a:defRPr>
            </a:lvl9pPr>
          </a:lstStyle>
          <a:p>
            <a:pPr algn="ctr" eaLnBrk="1" hangingPunct="1">
              <a:lnSpc>
                <a:spcPct val="90000"/>
              </a:lnSpc>
              <a:spcBef>
                <a:spcPct val="20000"/>
              </a:spcBef>
              <a:defRPr/>
            </a:pPr>
            <a:r>
              <a:rPr kumimoji="0" lang="en-US" altLang="zh-TW" sz="3200">
                <a:effectLst>
                  <a:outerShdw blurRad="38100" dist="38100" dir="2700000" algn="tl">
                    <a:srgbClr val="C0C0C0"/>
                  </a:outerShdw>
                </a:effectLst>
                <a:latin typeface="Arial" pitchFamily="34" charset="0"/>
              </a:rPr>
              <a:t>D.F. Wong and C.L. Liu,</a:t>
            </a:r>
          </a:p>
          <a:p>
            <a:pPr algn="ctr" eaLnBrk="1" hangingPunct="1">
              <a:lnSpc>
                <a:spcPct val="90000"/>
              </a:lnSpc>
              <a:spcBef>
                <a:spcPct val="20000"/>
              </a:spcBef>
              <a:defRPr/>
            </a:pPr>
            <a:r>
              <a:rPr kumimoji="0" lang="en-US" altLang="zh-TW" sz="3200">
                <a:effectLst>
                  <a:outerShdw blurRad="38100" dist="38100" dir="2700000" algn="tl">
                    <a:srgbClr val="C0C0C0"/>
                  </a:outerShdw>
                </a:effectLst>
                <a:latin typeface="Arial" pitchFamily="34" charset="0"/>
              </a:rPr>
              <a:t>“A New Algorithm for Floorplan Design”</a:t>
            </a:r>
          </a:p>
          <a:p>
            <a:pPr algn="ctr" eaLnBrk="1" hangingPunct="1">
              <a:lnSpc>
                <a:spcPct val="90000"/>
              </a:lnSpc>
              <a:spcBef>
                <a:spcPct val="20000"/>
              </a:spcBef>
              <a:defRPr/>
            </a:pPr>
            <a:r>
              <a:rPr kumimoji="0" lang="en-US" altLang="zh-TW" sz="3200">
                <a:effectLst>
                  <a:outerShdw blurRad="38100" dist="38100" dir="2700000" algn="tl">
                    <a:srgbClr val="C0C0C0"/>
                  </a:outerShdw>
                </a:effectLst>
                <a:latin typeface="Arial" pitchFamily="34" charset="0"/>
              </a:rPr>
              <a:t>DAC, 1986, pages 101-107.</a:t>
            </a:r>
          </a:p>
        </p:txBody>
      </p:sp>
    </p:spTree>
    <p:extLst>
      <p:ext uri="{BB962C8B-B14F-4D97-AF65-F5344CB8AC3E}">
        <p14:creationId xmlns:p14="http://schemas.microsoft.com/office/powerpoint/2010/main" val="2456746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A87FE8-D0A6-A940-BF98-143AE4B22391}"/>
              </a:ext>
            </a:extLst>
          </p:cNvPr>
          <p:cNvSpPr>
            <a:spLocks noGrp="1"/>
          </p:cNvSpPr>
          <p:nvPr>
            <p:ph type="sldNum" sz="quarter" idx="12"/>
          </p:nvPr>
        </p:nvSpPr>
        <p:spPr/>
        <p:txBody>
          <a:bodyPr/>
          <a:lstStyle/>
          <a:p>
            <a:fld id="{4E77BC79-9480-1042-96E1-82B94DA0811E}" type="slidenum">
              <a:rPr lang="en-US" smtClean="0"/>
              <a:t>44</a:t>
            </a:fld>
            <a:endParaRPr lang="en-US"/>
          </a:p>
        </p:txBody>
      </p:sp>
      <p:sp>
        <p:nvSpPr>
          <p:cNvPr id="3" name="Title 2">
            <a:extLst>
              <a:ext uri="{FF2B5EF4-FFF2-40B4-BE49-F238E27FC236}">
                <a16:creationId xmlns:a16="http://schemas.microsoft.com/office/drawing/2014/main" id="{910EA33A-8BAB-D148-96A8-483A40A00008}"/>
              </a:ext>
            </a:extLst>
          </p:cNvPr>
          <p:cNvSpPr>
            <a:spLocks noGrp="1"/>
          </p:cNvSpPr>
          <p:nvPr>
            <p:ph type="title"/>
          </p:nvPr>
        </p:nvSpPr>
        <p:spPr/>
        <p:txBody>
          <a:bodyPr/>
          <a:lstStyle/>
          <a:p>
            <a:r>
              <a:rPr lang="en-US" dirty="0"/>
              <a:t>Slicing Tree Representation</a:t>
            </a:r>
          </a:p>
        </p:txBody>
      </p:sp>
      <p:sp>
        <p:nvSpPr>
          <p:cNvPr id="4" name="Content Placeholder 3">
            <a:extLst>
              <a:ext uri="{FF2B5EF4-FFF2-40B4-BE49-F238E27FC236}">
                <a16:creationId xmlns:a16="http://schemas.microsoft.com/office/drawing/2014/main" id="{027BEC4F-8152-0D4B-AD34-2845FD3A4B8E}"/>
              </a:ext>
            </a:extLst>
          </p:cNvPr>
          <p:cNvSpPr>
            <a:spLocks noGrp="1"/>
          </p:cNvSpPr>
          <p:nvPr>
            <p:ph idx="1"/>
          </p:nvPr>
        </p:nvSpPr>
        <p:spPr/>
        <p:txBody>
          <a:bodyPr/>
          <a:lstStyle/>
          <a:p>
            <a:pPr lvl="1">
              <a:lnSpc>
                <a:spcPct val="100000"/>
              </a:lnSpc>
              <a:buSzPct val="55000"/>
              <a:buFont typeface="Symbol"/>
              <a:buChar char="¾"/>
            </a:pPr>
            <a:r>
              <a:rPr lang="en-US" dirty="0">
                <a:solidFill>
                  <a:srgbClr val="000099"/>
                </a:solidFill>
                <a:latin typeface="Arial"/>
                <a:ea typeface="新細明體"/>
              </a:rPr>
              <a:t>A binary tree (complete)</a:t>
            </a:r>
            <a:endParaRPr lang="en-US" dirty="0"/>
          </a:p>
          <a:p>
            <a:pPr lvl="1">
              <a:lnSpc>
                <a:spcPct val="100000"/>
              </a:lnSpc>
              <a:buSzPct val="55000"/>
              <a:buFont typeface="Symbol"/>
              <a:buChar char="¾"/>
            </a:pPr>
            <a:r>
              <a:rPr lang="en-US" dirty="0">
                <a:solidFill>
                  <a:srgbClr val="000099"/>
                </a:solidFill>
                <a:latin typeface="Arial"/>
                <a:ea typeface="新細明體"/>
              </a:rPr>
              <a:t>Modules on leave nodes &amp; </a:t>
            </a:r>
            <a:r>
              <a:rPr lang="en-US" dirty="0" err="1">
                <a:solidFill>
                  <a:srgbClr val="000099"/>
                </a:solidFill>
                <a:latin typeface="Arial"/>
                <a:ea typeface="新細明體"/>
              </a:rPr>
              <a:t>Cutlines</a:t>
            </a:r>
            <a:r>
              <a:rPr lang="en-US" dirty="0">
                <a:solidFill>
                  <a:srgbClr val="000099"/>
                </a:solidFill>
                <a:latin typeface="Arial"/>
                <a:ea typeface="新細明體"/>
              </a:rPr>
              <a:t> on internal nodes</a:t>
            </a:r>
            <a:endParaRPr lang="en-US" dirty="0"/>
          </a:p>
          <a:p>
            <a:pPr lvl="1">
              <a:lnSpc>
                <a:spcPct val="100000"/>
              </a:lnSpc>
              <a:buSzPct val="55000"/>
              <a:buFont typeface="Symbol"/>
              <a:buChar char="¾"/>
            </a:pPr>
            <a:r>
              <a:rPr lang="en-US" dirty="0">
                <a:solidFill>
                  <a:srgbClr val="000099"/>
                </a:solidFill>
                <a:latin typeface="Arial"/>
                <a:ea typeface="新細明體"/>
              </a:rPr>
              <a:t>1D expression by postfix traversal</a:t>
            </a:r>
            <a:endParaRPr lang="en-US" dirty="0"/>
          </a:p>
          <a:p>
            <a:endParaRPr lang="en-US" dirty="0"/>
          </a:p>
        </p:txBody>
      </p:sp>
      <p:pic>
        <p:nvPicPr>
          <p:cNvPr id="5" name="Picture 7">
            <a:extLst>
              <a:ext uri="{FF2B5EF4-FFF2-40B4-BE49-F238E27FC236}">
                <a16:creationId xmlns:a16="http://schemas.microsoft.com/office/drawing/2014/main" id="{21C40764-7FFF-104E-B276-CC2AFB884B4C}"/>
              </a:ext>
            </a:extLst>
          </p:cNvPr>
          <p:cNvPicPr/>
          <p:nvPr/>
        </p:nvPicPr>
        <p:blipFill>
          <a:blip r:embed="rId3"/>
          <a:stretch>
            <a:fillRect/>
          </a:stretch>
        </p:blipFill>
        <p:spPr>
          <a:xfrm>
            <a:off x="2499120" y="3254136"/>
            <a:ext cx="3512520" cy="2592000"/>
          </a:xfrm>
          <a:prstGeom prst="rect">
            <a:avLst/>
          </a:prstGeom>
          <a:ln>
            <a:noFill/>
          </a:ln>
        </p:spPr>
      </p:pic>
    </p:spTree>
    <p:extLst>
      <p:ext uri="{BB962C8B-B14F-4D97-AF65-F5344CB8AC3E}">
        <p14:creationId xmlns:p14="http://schemas.microsoft.com/office/powerpoint/2010/main" val="1797566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B1BFBB-CD1B-5E4D-AC36-B1BCD77CC0C9}"/>
              </a:ext>
            </a:extLst>
          </p:cNvPr>
          <p:cNvSpPr>
            <a:spLocks noGrp="1"/>
          </p:cNvSpPr>
          <p:nvPr>
            <p:ph type="sldNum" sz="quarter" idx="12"/>
          </p:nvPr>
        </p:nvSpPr>
        <p:spPr/>
        <p:txBody>
          <a:bodyPr/>
          <a:lstStyle/>
          <a:p>
            <a:fld id="{4E77BC79-9480-1042-96E1-82B94DA0811E}" type="slidenum">
              <a:rPr lang="en-US" smtClean="0"/>
              <a:t>45</a:t>
            </a:fld>
            <a:endParaRPr lang="en-US"/>
          </a:p>
        </p:txBody>
      </p:sp>
      <p:sp>
        <p:nvSpPr>
          <p:cNvPr id="3" name="Title 2">
            <a:extLst>
              <a:ext uri="{FF2B5EF4-FFF2-40B4-BE49-F238E27FC236}">
                <a16:creationId xmlns:a16="http://schemas.microsoft.com/office/drawing/2014/main" id="{D94387FC-A261-534C-94B5-7471BA4CA729}"/>
              </a:ext>
            </a:extLst>
          </p:cNvPr>
          <p:cNvSpPr>
            <a:spLocks noGrp="1"/>
          </p:cNvSpPr>
          <p:nvPr>
            <p:ph type="title"/>
          </p:nvPr>
        </p:nvSpPr>
        <p:spPr/>
        <p:txBody>
          <a:bodyPr/>
          <a:lstStyle/>
          <a:p>
            <a:r>
              <a:rPr lang="en-US" dirty="0"/>
              <a:t>Postfix Traversal on a Binary Tree</a:t>
            </a:r>
          </a:p>
        </p:txBody>
      </p:sp>
      <p:sp>
        <p:nvSpPr>
          <p:cNvPr id="5" name="Rectangle 4">
            <a:extLst>
              <a:ext uri="{FF2B5EF4-FFF2-40B4-BE49-F238E27FC236}">
                <a16:creationId xmlns:a16="http://schemas.microsoft.com/office/drawing/2014/main" id="{A25400A1-C914-A547-AB96-C34E21F6B7ED}"/>
              </a:ext>
            </a:extLst>
          </p:cNvPr>
          <p:cNvSpPr/>
          <p:nvPr/>
        </p:nvSpPr>
        <p:spPr>
          <a:xfrm>
            <a:off x="628650" y="2224920"/>
            <a:ext cx="7886700" cy="3046988"/>
          </a:xfrm>
          <a:prstGeom prst="rect">
            <a:avLst/>
          </a:prstGeom>
        </p:spPr>
        <p:txBody>
          <a:bodyPr wrap="square">
            <a:spAutoFit/>
          </a:bodyPr>
          <a:lstStyle/>
          <a:p>
            <a:r>
              <a:rPr lang="en-US" sz="3200" dirty="0"/>
              <a:t>Void postfix(Node* node) {</a:t>
            </a:r>
          </a:p>
          <a:p>
            <a:r>
              <a:rPr lang="en-US" sz="3200" dirty="0"/>
              <a:t>    if(node == </a:t>
            </a:r>
            <a:r>
              <a:rPr lang="en-US" sz="3200" dirty="0" err="1"/>
              <a:t>nullptr</a:t>
            </a:r>
            <a:r>
              <a:rPr lang="en-US" sz="3200" dirty="0"/>
              <a:t>) return;</a:t>
            </a:r>
          </a:p>
          <a:p>
            <a:r>
              <a:rPr lang="en-US" sz="3200" dirty="0"/>
              <a:t>    postfix(node-&gt;</a:t>
            </a:r>
            <a:r>
              <a:rPr lang="en-US" sz="3200" dirty="0" err="1"/>
              <a:t>left_node</a:t>
            </a:r>
            <a:r>
              <a:rPr lang="en-US" sz="3200" dirty="0"/>
              <a:t>);</a:t>
            </a:r>
          </a:p>
          <a:p>
            <a:r>
              <a:rPr lang="en-US" sz="3200" dirty="0"/>
              <a:t>    postfix(node-&gt;</a:t>
            </a:r>
            <a:r>
              <a:rPr lang="en-US" sz="3200" dirty="0" err="1"/>
              <a:t>right_node</a:t>
            </a:r>
            <a:r>
              <a:rPr lang="en-US" sz="3200" dirty="0"/>
              <a:t>);</a:t>
            </a:r>
          </a:p>
          <a:p>
            <a:r>
              <a:rPr lang="en-US" sz="3200" dirty="0"/>
              <a:t>    std::</a:t>
            </a:r>
            <a:r>
              <a:rPr lang="en-US" sz="3200" dirty="0" err="1"/>
              <a:t>cout</a:t>
            </a:r>
            <a:r>
              <a:rPr lang="en-US" sz="3200" dirty="0"/>
              <a:t> &lt;&lt; node-&gt;id &lt;&lt; ‘\n’;</a:t>
            </a:r>
          </a:p>
          <a:p>
            <a:r>
              <a:rPr lang="en-US" sz="3200" dirty="0"/>
              <a:t>}</a:t>
            </a:r>
          </a:p>
        </p:txBody>
      </p:sp>
    </p:spTree>
    <p:extLst>
      <p:ext uri="{BB962C8B-B14F-4D97-AF65-F5344CB8AC3E}">
        <p14:creationId xmlns:p14="http://schemas.microsoft.com/office/powerpoint/2010/main" val="3794048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E1700-6510-9840-854D-46FA908E78EC}"/>
              </a:ext>
            </a:extLst>
          </p:cNvPr>
          <p:cNvSpPr>
            <a:spLocks noGrp="1"/>
          </p:cNvSpPr>
          <p:nvPr>
            <p:ph type="sldNum" sz="quarter" idx="12"/>
          </p:nvPr>
        </p:nvSpPr>
        <p:spPr/>
        <p:txBody>
          <a:bodyPr/>
          <a:lstStyle/>
          <a:p>
            <a:fld id="{4E77BC79-9480-1042-96E1-82B94DA0811E}" type="slidenum">
              <a:rPr lang="en-US" smtClean="0"/>
              <a:t>46</a:t>
            </a:fld>
            <a:endParaRPr lang="en-US"/>
          </a:p>
        </p:txBody>
      </p:sp>
      <p:sp>
        <p:nvSpPr>
          <p:cNvPr id="3" name="Title 2">
            <a:extLst>
              <a:ext uri="{FF2B5EF4-FFF2-40B4-BE49-F238E27FC236}">
                <a16:creationId xmlns:a16="http://schemas.microsoft.com/office/drawing/2014/main" id="{EB71059D-AC9D-214D-9A3E-0AD37E868B23}"/>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408B9FA4-F64B-F243-86E4-A7FC9ADD12AA}"/>
              </a:ext>
            </a:extLst>
          </p:cNvPr>
          <p:cNvSpPr>
            <a:spLocks noGrp="1"/>
          </p:cNvSpPr>
          <p:nvPr>
            <p:ph idx="1"/>
          </p:nvPr>
        </p:nvSpPr>
        <p:spPr/>
        <p:txBody>
          <a:bodyPr/>
          <a:lstStyle/>
          <a:p>
            <a:r>
              <a:rPr lang="en-US" dirty="0"/>
              <a:t>What is the postfix order of the slicing tree below?</a:t>
            </a:r>
          </a:p>
        </p:txBody>
      </p:sp>
      <p:pic>
        <p:nvPicPr>
          <p:cNvPr id="6" name="Picture 7">
            <a:extLst>
              <a:ext uri="{FF2B5EF4-FFF2-40B4-BE49-F238E27FC236}">
                <a16:creationId xmlns:a16="http://schemas.microsoft.com/office/drawing/2014/main" id="{19F39914-8E43-D54A-AED0-1F0F4E4C7ADE}"/>
              </a:ext>
            </a:extLst>
          </p:cNvPr>
          <p:cNvPicPr/>
          <p:nvPr/>
        </p:nvPicPr>
        <p:blipFill>
          <a:blip r:embed="rId3"/>
          <a:stretch>
            <a:fillRect/>
          </a:stretch>
        </p:blipFill>
        <p:spPr>
          <a:xfrm>
            <a:off x="2019435" y="1949990"/>
            <a:ext cx="4636198" cy="3464253"/>
          </a:xfrm>
          <a:prstGeom prst="rect">
            <a:avLst/>
          </a:prstGeom>
          <a:ln>
            <a:noFill/>
          </a:ln>
        </p:spPr>
      </p:pic>
      <p:sp>
        <p:nvSpPr>
          <p:cNvPr id="7" name="CustomShape 6">
            <a:extLst>
              <a:ext uri="{FF2B5EF4-FFF2-40B4-BE49-F238E27FC236}">
                <a16:creationId xmlns:a16="http://schemas.microsoft.com/office/drawing/2014/main" id="{2D693B0E-5180-7649-A24C-93F81A663E72}"/>
              </a:ext>
            </a:extLst>
          </p:cNvPr>
          <p:cNvSpPr/>
          <p:nvPr/>
        </p:nvSpPr>
        <p:spPr>
          <a:xfrm>
            <a:off x="1763640" y="5587976"/>
            <a:ext cx="5184360" cy="456120"/>
          </a:xfrm>
          <a:prstGeom prst="rect">
            <a:avLst/>
          </a:prstGeom>
          <a:noFill/>
          <a:ln>
            <a:noFill/>
          </a:ln>
        </p:spPr>
        <p:txBody>
          <a:bodyPr lIns="90000" tIns="45000" rIns="90000" bIns="45000"/>
          <a:lstStyle/>
          <a:p>
            <a:pPr algn="ctr">
              <a:lnSpc>
                <a:spcPct val="100000"/>
              </a:lnSpc>
            </a:pPr>
            <a:r>
              <a:rPr lang="en-US" sz="2400" dirty="0">
                <a:solidFill>
                  <a:srgbClr val="000000"/>
                </a:solidFill>
                <a:latin typeface="Tahoma"/>
                <a:ea typeface="新細明體"/>
              </a:rPr>
              <a:t>Postfix expression?</a:t>
            </a:r>
            <a:endParaRPr dirty="0"/>
          </a:p>
        </p:txBody>
      </p:sp>
    </p:spTree>
    <p:extLst>
      <p:ext uri="{BB962C8B-B14F-4D97-AF65-F5344CB8AC3E}">
        <p14:creationId xmlns:p14="http://schemas.microsoft.com/office/powerpoint/2010/main" val="1593155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8247FB-2855-3642-86EC-F5271EFEFE46}"/>
              </a:ext>
            </a:extLst>
          </p:cNvPr>
          <p:cNvSpPr>
            <a:spLocks noGrp="1"/>
          </p:cNvSpPr>
          <p:nvPr>
            <p:ph type="sldNum" sz="quarter" idx="12"/>
          </p:nvPr>
        </p:nvSpPr>
        <p:spPr/>
        <p:txBody>
          <a:bodyPr/>
          <a:lstStyle/>
          <a:p>
            <a:fld id="{4E77BC79-9480-1042-96E1-82B94DA0811E}" type="slidenum">
              <a:rPr lang="en-US" smtClean="0"/>
              <a:t>47</a:t>
            </a:fld>
            <a:endParaRPr lang="en-US"/>
          </a:p>
        </p:txBody>
      </p:sp>
      <p:sp>
        <p:nvSpPr>
          <p:cNvPr id="3" name="Title 2">
            <a:extLst>
              <a:ext uri="{FF2B5EF4-FFF2-40B4-BE49-F238E27FC236}">
                <a16:creationId xmlns:a16="http://schemas.microsoft.com/office/drawing/2014/main" id="{8C0A3C36-B6D5-484E-A45C-FC62D8B81A83}"/>
              </a:ext>
            </a:extLst>
          </p:cNvPr>
          <p:cNvSpPr>
            <a:spLocks noGrp="1"/>
          </p:cNvSpPr>
          <p:nvPr>
            <p:ph type="title"/>
          </p:nvPr>
        </p:nvSpPr>
        <p:spPr/>
        <p:txBody>
          <a:bodyPr/>
          <a:lstStyle/>
          <a:p>
            <a:r>
              <a:rPr lang="en-US" dirty="0"/>
              <a:t>Polish Expression </a:t>
            </a:r>
          </a:p>
        </p:txBody>
      </p:sp>
      <p:sp>
        <p:nvSpPr>
          <p:cNvPr id="5" name="Rectangle 3">
            <a:extLst>
              <a:ext uri="{FF2B5EF4-FFF2-40B4-BE49-F238E27FC236}">
                <a16:creationId xmlns:a16="http://schemas.microsoft.com/office/drawing/2014/main" id="{215492D3-A3F0-D84D-8BB5-94555491C274}"/>
              </a:ext>
            </a:extLst>
          </p:cNvPr>
          <p:cNvSpPr txBox="1">
            <a:spLocks noChangeArrowheads="1"/>
          </p:cNvSpPr>
          <p:nvPr/>
        </p:nvSpPr>
        <p:spPr>
          <a:xfrm>
            <a:off x="628650" y="1447800"/>
            <a:ext cx="7904163" cy="5072922"/>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r>
              <a:rPr lang="en-US" altLang="zh-TW" dirty="0">
                <a:ea typeface="新細明體" pitchFamily="18" charset="-120"/>
              </a:rPr>
              <a:t>Succinct representation of slicing floorplan</a:t>
            </a:r>
          </a:p>
          <a:p>
            <a:pPr lvl="1">
              <a:lnSpc>
                <a:spcPct val="90000"/>
              </a:lnSpc>
              <a:defRPr/>
            </a:pPr>
            <a:r>
              <a:rPr lang="en-US" altLang="zh-TW" dirty="0">
                <a:ea typeface="新細明體" pitchFamily="18" charset="-120"/>
              </a:rPr>
              <a:t>Roughly specifying relative positions of blocks</a:t>
            </a:r>
          </a:p>
          <a:p>
            <a:pPr>
              <a:lnSpc>
                <a:spcPct val="90000"/>
              </a:lnSpc>
              <a:defRPr/>
            </a:pPr>
            <a:r>
              <a:rPr lang="en-US" altLang="zh-TW" dirty="0" err="1">
                <a:ea typeface="新細明體" pitchFamily="18" charset="-120"/>
              </a:rPr>
              <a:t>Postorder</a:t>
            </a:r>
            <a:r>
              <a:rPr lang="en-US" altLang="zh-TW" dirty="0">
                <a:ea typeface="新細明體" pitchFamily="18" charset="-120"/>
              </a:rPr>
              <a:t> traversal of slicing tree</a:t>
            </a:r>
          </a:p>
          <a:p>
            <a:pPr lvl="1">
              <a:lnSpc>
                <a:spcPct val="90000"/>
              </a:lnSpc>
              <a:buFontTx/>
              <a:buNone/>
              <a:defRPr/>
            </a:pPr>
            <a:r>
              <a:rPr lang="en-US" altLang="zh-TW" dirty="0">
                <a:ea typeface="新細明體" pitchFamily="18" charset="-120"/>
              </a:rPr>
              <a:t>1. </a:t>
            </a:r>
            <a:r>
              <a:rPr lang="en-US" altLang="zh-TW" dirty="0" err="1">
                <a:ea typeface="新細明體" pitchFamily="18" charset="-120"/>
              </a:rPr>
              <a:t>Postorder</a:t>
            </a:r>
            <a:r>
              <a:rPr lang="en-US" altLang="zh-TW" dirty="0">
                <a:ea typeface="新細明體" pitchFamily="18" charset="-120"/>
              </a:rPr>
              <a:t> traversal of left sub-tree</a:t>
            </a:r>
          </a:p>
          <a:p>
            <a:pPr lvl="1">
              <a:lnSpc>
                <a:spcPct val="90000"/>
              </a:lnSpc>
              <a:buFontTx/>
              <a:buNone/>
              <a:defRPr/>
            </a:pPr>
            <a:r>
              <a:rPr lang="en-US" altLang="zh-TW" dirty="0">
                <a:ea typeface="新細明體" pitchFamily="18" charset="-120"/>
              </a:rPr>
              <a:t>2. </a:t>
            </a:r>
            <a:r>
              <a:rPr lang="en-US" altLang="zh-TW" dirty="0" err="1">
                <a:ea typeface="新細明體" pitchFamily="18" charset="-120"/>
              </a:rPr>
              <a:t>Postorder</a:t>
            </a:r>
            <a:r>
              <a:rPr lang="en-US" altLang="zh-TW" dirty="0">
                <a:ea typeface="新細明體" pitchFamily="18" charset="-120"/>
              </a:rPr>
              <a:t> traversal of right sub-tree</a:t>
            </a:r>
          </a:p>
          <a:p>
            <a:pPr lvl="1">
              <a:lnSpc>
                <a:spcPct val="90000"/>
              </a:lnSpc>
              <a:buFontTx/>
              <a:buNone/>
              <a:defRPr/>
            </a:pPr>
            <a:r>
              <a:rPr lang="en-US" altLang="zh-TW" dirty="0">
                <a:ea typeface="新細明體" pitchFamily="18" charset="-120"/>
              </a:rPr>
              <a:t>3. The label of the current root</a:t>
            </a:r>
          </a:p>
          <a:p>
            <a:pPr>
              <a:lnSpc>
                <a:spcPct val="90000"/>
              </a:lnSpc>
              <a:defRPr/>
            </a:pPr>
            <a:r>
              <a:rPr lang="en-US" altLang="zh-TW" dirty="0">
                <a:ea typeface="新細明體" pitchFamily="18" charset="-120"/>
              </a:rPr>
              <a:t>For </a:t>
            </a:r>
            <a:r>
              <a:rPr lang="en-US" altLang="zh-TW" i="1" dirty="0">
                <a:ea typeface="新細明體" pitchFamily="18" charset="-120"/>
              </a:rPr>
              <a:t>n</a:t>
            </a:r>
            <a:r>
              <a:rPr lang="en-US" altLang="zh-TW" dirty="0">
                <a:ea typeface="新細明體" pitchFamily="18" charset="-120"/>
              </a:rPr>
              <a:t> blocks, a Polish Expression contains </a:t>
            </a:r>
            <a:r>
              <a:rPr lang="en-US" altLang="zh-TW" i="1" dirty="0">
                <a:ea typeface="新細明體" pitchFamily="18" charset="-120"/>
              </a:rPr>
              <a:t>n</a:t>
            </a:r>
            <a:r>
              <a:rPr lang="en-US" altLang="zh-TW" dirty="0">
                <a:ea typeface="新細明體" pitchFamily="18" charset="-120"/>
              </a:rPr>
              <a:t> operands (blocks) and </a:t>
            </a:r>
            <a:r>
              <a:rPr lang="en-US" altLang="zh-TW" i="1" dirty="0">
                <a:ea typeface="新細明體" pitchFamily="18" charset="-120"/>
              </a:rPr>
              <a:t>n-1</a:t>
            </a:r>
            <a:r>
              <a:rPr lang="en-US" altLang="zh-TW" dirty="0">
                <a:ea typeface="新細明體" pitchFamily="18" charset="-120"/>
              </a:rPr>
              <a:t> operators (H, V)</a:t>
            </a:r>
          </a:p>
          <a:p>
            <a:pPr>
              <a:lnSpc>
                <a:spcPct val="90000"/>
              </a:lnSpc>
              <a:defRPr/>
            </a:pPr>
            <a:r>
              <a:rPr lang="en-US" altLang="zh-TW" dirty="0">
                <a:ea typeface="新細明體" pitchFamily="18" charset="-120"/>
              </a:rPr>
              <a:t>However, for a given slicing floorplan, the corresponding slicing tree (and hence polish expression) is not unique. Therefore, there is some redundancy in the representation</a:t>
            </a:r>
            <a:endParaRPr lang="zh-TW" altLang="en-US" dirty="0">
              <a:ea typeface="新細明體" pitchFamily="18" charset="-120"/>
            </a:endParaRPr>
          </a:p>
        </p:txBody>
      </p:sp>
    </p:spTree>
    <p:extLst>
      <p:ext uri="{BB962C8B-B14F-4D97-AF65-F5344CB8AC3E}">
        <p14:creationId xmlns:p14="http://schemas.microsoft.com/office/powerpoint/2010/main" val="2524770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9F01FC-9480-DC46-8A70-D942B7BA8326}"/>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E3A3F378-26FC-BA49-9178-6D59ECEA3DEF}"/>
              </a:ext>
            </a:extLst>
          </p:cNvPr>
          <p:cNvSpPr>
            <a:spLocks noGrp="1"/>
          </p:cNvSpPr>
          <p:nvPr>
            <p:ph type="title"/>
          </p:nvPr>
        </p:nvSpPr>
        <p:spPr/>
        <p:txBody>
          <a:bodyPr/>
          <a:lstStyle/>
          <a:p>
            <a:r>
              <a:rPr lang="en-US" dirty="0"/>
              <a:t>Verify a Postfix Expression</a:t>
            </a:r>
          </a:p>
        </p:txBody>
      </p:sp>
      <p:sp>
        <p:nvSpPr>
          <p:cNvPr id="4" name="Content Placeholder 3">
            <a:extLst>
              <a:ext uri="{FF2B5EF4-FFF2-40B4-BE49-F238E27FC236}">
                <a16:creationId xmlns:a16="http://schemas.microsoft.com/office/drawing/2014/main" id="{6F4DEA01-CAD0-5446-8B18-4E5C12A439E8}"/>
              </a:ext>
            </a:extLst>
          </p:cNvPr>
          <p:cNvSpPr>
            <a:spLocks noGrp="1"/>
          </p:cNvSpPr>
          <p:nvPr>
            <p:ph idx="1"/>
          </p:nvPr>
        </p:nvSpPr>
        <p:spPr/>
        <p:txBody>
          <a:bodyPr/>
          <a:lstStyle/>
          <a:p>
            <a:r>
              <a:rPr lang="en-US" dirty="0"/>
              <a:t>How do we tell if a given postfix expression is valid?</a:t>
            </a:r>
          </a:p>
          <a:p>
            <a:pPr lvl="1"/>
            <a:r>
              <a:rPr lang="en-US" dirty="0"/>
              <a:t>12VH3: invalid</a:t>
            </a:r>
          </a:p>
          <a:p>
            <a:pPr lvl="1"/>
            <a:r>
              <a:rPr lang="en-US" dirty="0"/>
              <a:t>123VH: valid</a:t>
            </a:r>
          </a:p>
          <a:p>
            <a:pPr lvl="1"/>
            <a:r>
              <a:rPr lang="en-US" dirty="0"/>
              <a:t>1234567HHHHVV: valid</a:t>
            </a:r>
          </a:p>
          <a:p>
            <a:pPr lvl="1"/>
            <a:r>
              <a:rPr lang="en-US" dirty="0"/>
              <a:t>1HVVHHV743526: invalid</a:t>
            </a:r>
          </a:p>
        </p:txBody>
      </p:sp>
    </p:spTree>
    <p:extLst>
      <p:ext uri="{BB962C8B-B14F-4D97-AF65-F5344CB8AC3E}">
        <p14:creationId xmlns:p14="http://schemas.microsoft.com/office/powerpoint/2010/main" val="2312593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AE0887-99C3-954E-90EC-8CDBA3742EA5}"/>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41254C4F-A91D-F142-9E41-F444157979F1}"/>
              </a:ext>
            </a:extLst>
          </p:cNvPr>
          <p:cNvSpPr>
            <a:spLocks noGrp="1"/>
          </p:cNvSpPr>
          <p:nvPr>
            <p:ph type="title"/>
          </p:nvPr>
        </p:nvSpPr>
        <p:spPr/>
        <p:txBody>
          <a:bodyPr/>
          <a:lstStyle/>
          <a:p>
            <a:r>
              <a:rPr lang="en-US" dirty="0"/>
              <a:t>Floorplan Optimization</a:t>
            </a:r>
          </a:p>
        </p:txBody>
      </p:sp>
      <p:sp>
        <p:nvSpPr>
          <p:cNvPr id="5" name="Rectangle 3">
            <a:extLst>
              <a:ext uri="{FF2B5EF4-FFF2-40B4-BE49-F238E27FC236}">
                <a16:creationId xmlns:a16="http://schemas.microsoft.com/office/drawing/2014/main" id="{6277E4ED-A806-D044-B929-65124DC7C947}"/>
              </a:ext>
            </a:extLst>
          </p:cNvPr>
          <p:cNvSpPr txBox="1">
            <a:spLocks noChangeArrowheads="1"/>
          </p:cNvSpPr>
          <p:nvPr/>
        </p:nvSpPr>
        <p:spPr>
          <a:xfrm>
            <a:off x="760413" y="1447800"/>
            <a:ext cx="7772400" cy="4713288"/>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TW" sz="2000">
                <a:ea typeface="新細明體" pitchFamily="18" charset="-120"/>
              </a:rPr>
              <a:t>Chain: HVHVH… or VHVHV…</a:t>
            </a:r>
          </a:p>
          <a:p>
            <a:pPr>
              <a:defRPr/>
            </a:pPr>
            <a:endParaRPr lang="en-US" altLang="zh-TW" sz="2000">
              <a:ea typeface="新細明體" pitchFamily="18" charset="-120"/>
            </a:endParaRPr>
          </a:p>
          <a:p>
            <a:pPr>
              <a:defRPr/>
            </a:pPr>
            <a:endParaRPr lang="en-US" altLang="zh-TW" sz="2000">
              <a:ea typeface="新細明體" pitchFamily="18" charset="-120"/>
            </a:endParaRPr>
          </a:p>
          <a:p>
            <a:pPr>
              <a:defRPr/>
            </a:pPr>
            <a:endParaRPr lang="en-US" altLang="zh-TW" sz="2000">
              <a:ea typeface="新細明體" pitchFamily="18" charset="-120"/>
            </a:endParaRPr>
          </a:p>
          <a:p>
            <a:pPr>
              <a:defRPr/>
            </a:pPr>
            <a:r>
              <a:rPr lang="en-US" altLang="zh-TW" sz="2000">
                <a:ea typeface="新細明體" pitchFamily="18" charset="-120"/>
              </a:rPr>
              <a:t>The moves:</a:t>
            </a:r>
          </a:p>
          <a:p>
            <a:pPr lvl="1">
              <a:defRPr/>
            </a:pPr>
            <a:r>
              <a:rPr lang="en-US" altLang="zh-TW" sz="2000">
                <a:ea typeface="新細明體" pitchFamily="18" charset="-120"/>
              </a:rPr>
              <a:t>M1: Swap adjacent operands (ignoring chains)</a:t>
            </a:r>
          </a:p>
          <a:p>
            <a:pPr lvl="1">
              <a:defRPr/>
            </a:pPr>
            <a:r>
              <a:rPr lang="en-US" altLang="zh-TW" sz="2000">
                <a:ea typeface="新細明體" pitchFamily="18" charset="-120"/>
              </a:rPr>
              <a:t>M2: Complement some chain</a:t>
            </a:r>
          </a:p>
          <a:p>
            <a:pPr lvl="1">
              <a:defRPr/>
            </a:pPr>
            <a:r>
              <a:rPr lang="en-US" altLang="zh-TW" sz="2000">
                <a:ea typeface="新細明體" pitchFamily="18" charset="-120"/>
              </a:rPr>
              <a:t>M3: Swap 2 adjacent operand and operator</a:t>
            </a:r>
          </a:p>
          <a:p>
            <a:pPr lvl="2">
              <a:defRPr/>
            </a:pPr>
            <a:r>
              <a:rPr lang="en-US" altLang="zh-TW">
                <a:ea typeface="新細明體" pitchFamily="18" charset="-120"/>
              </a:rPr>
              <a:t>M3 can give you some invalid NPE. Checking for validity after M3 is needed</a:t>
            </a:r>
          </a:p>
          <a:p>
            <a:pPr lvl="1">
              <a:defRPr/>
            </a:pPr>
            <a:endParaRPr lang="en-US" altLang="zh-TW" sz="2000">
              <a:ea typeface="新細明體" pitchFamily="18" charset="-120"/>
            </a:endParaRPr>
          </a:p>
          <a:p>
            <a:pPr>
              <a:defRPr/>
            </a:pPr>
            <a:r>
              <a:rPr lang="en-US" altLang="zh-TW" sz="2000">
                <a:ea typeface="新細明體" pitchFamily="18" charset="-120"/>
              </a:rPr>
              <a:t>It can be proved that every pair of valid NPE are connected</a:t>
            </a:r>
            <a:endParaRPr lang="zh-TW" altLang="en-US" sz="2000">
              <a:ea typeface="新細明體" pitchFamily="18" charset="-120"/>
            </a:endParaRPr>
          </a:p>
        </p:txBody>
      </p:sp>
      <p:sp>
        <p:nvSpPr>
          <p:cNvPr id="6" name="Text Box 4">
            <a:extLst>
              <a:ext uri="{FF2B5EF4-FFF2-40B4-BE49-F238E27FC236}">
                <a16:creationId xmlns:a16="http://schemas.microsoft.com/office/drawing/2014/main" id="{F19CB117-E14A-FB4A-A554-675EF0ED1CB0}"/>
              </a:ext>
            </a:extLst>
          </p:cNvPr>
          <p:cNvSpPr txBox="1">
            <a:spLocks noChangeArrowheads="1"/>
          </p:cNvSpPr>
          <p:nvPr/>
        </p:nvSpPr>
        <p:spPr bwMode="auto">
          <a:xfrm>
            <a:off x="2219325" y="2057400"/>
            <a:ext cx="26638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16H35V2HV74HV</a:t>
            </a:r>
          </a:p>
        </p:txBody>
      </p:sp>
      <p:sp>
        <p:nvSpPr>
          <p:cNvPr id="7" name="Line 5">
            <a:extLst>
              <a:ext uri="{FF2B5EF4-FFF2-40B4-BE49-F238E27FC236}">
                <a16:creationId xmlns:a16="http://schemas.microsoft.com/office/drawing/2014/main" id="{6338570D-6FA5-8040-ADE3-CF8CD905C7E1}"/>
              </a:ext>
            </a:extLst>
          </p:cNvPr>
          <p:cNvSpPr>
            <a:spLocks noChangeShapeType="1"/>
          </p:cNvSpPr>
          <p:nvPr/>
        </p:nvSpPr>
        <p:spPr bwMode="auto">
          <a:xfrm>
            <a:off x="2667000" y="2667000"/>
            <a:ext cx="2286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8" name="Line 6">
            <a:extLst>
              <a:ext uri="{FF2B5EF4-FFF2-40B4-BE49-F238E27FC236}">
                <a16:creationId xmlns:a16="http://schemas.microsoft.com/office/drawing/2014/main" id="{E5D05CD4-79A8-0247-8DF0-E40FB239CAA5}"/>
              </a:ext>
            </a:extLst>
          </p:cNvPr>
          <p:cNvSpPr>
            <a:spLocks noChangeShapeType="1"/>
          </p:cNvSpPr>
          <p:nvPr/>
        </p:nvSpPr>
        <p:spPr bwMode="auto">
          <a:xfrm>
            <a:off x="3200400" y="2667000"/>
            <a:ext cx="2286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9" name="Line 7">
            <a:extLst>
              <a:ext uri="{FF2B5EF4-FFF2-40B4-BE49-F238E27FC236}">
                <a16:creationId xmlns:a16="http://schemas.microsoft.com/office/drawing/2014/main" id="{1F08BA5D-2BDE-6E45-8300-066AFEFC5BE7}"/>
              </a:ext>
            </a:extLst>
          </p:cNvPr>
          <p:cNvSpPr>
            <a:spLocks noChangeShapeType="1"/>
          </p:cNvSpPr>
          <p:nvPr/>
        </p:nvSpPr>
        <p:spPr bwMode="auto">
          <a:xfrm>
            <a:off x="3581400" y="2667000"/>
            <a:ext cx="3810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0" name="Line 8">
            <a:extLst>
              <a:ext uri="{FF2B5EF4-FFF2-40B4-BE49-F238E27FC236}">
                <a16:creationId xmlns:a16="http://schemas.microsoft.com/office/drawing/2014/main" id="{6351EA32-996E-0F46-909B-0BC55B6A13CD}"/>
              </a:ext>
            </a:extLst>
          </p:cNvPr>
          <p:cNvSpPr>
            <a:spLocks noChangeShapeType="1"/>
          </p:cNvSpPr>
          <p:nvPr/>
        </p:nvSpPr>
        <p:spPr bwMode="auto">
          <a:xfrm>
            <a:off x="4343400" y="2667000"/>
            <a:ext cx="381000" cy="0"/>
          </a:xfrm>
          <a:prstGeom prst="line">
            <a:avLst/>
          </a:prstGeom>
          <a:noFill/>
          <a:ln w="19050">
            <a:solidFill>
              <a:schemeClr val="tx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1" hangingPunct="1">
              <a:defRPr/>
            </a:pPr>
            <a:endParaRPr lang="zh-TW" altLang="en-US">
              <a:latin typeface="Times New Roman" charset="0"/>
              <a:ea typeface="新細明體" charset="0"/>
            </a:endParaRPr>
          </a:p>
        </p:txBody>
      </p:sp>
      <p:sp>
        <p:nvSpPr>
          <p:cNvPr id="11" name="Text Box 9">
            <a:extLst>
              <a:ext uri="{FF2B5EF4-FFF2-40B4-BE49-F238E27FC236}">
                <a16:creationId xmlns:a16="http://schemas.microsoft.com/office/drawing/2014/main" id="{0C2E46AE-3E94-A143-83F2-1DFA13936A43}"/>
              </a:ext>
            </a:extLst>
          </p:cNvPr>
          <p:cNvSpPr txBox="1">
            <a:spLocks noChangeArrowheads="1"/>
          </p:cNvSpPr>
          <p:nvPr/>
        </p:nvSpPr>
        <p:spPr bwMode="auto">
          <a:xfrm>
            <a:off x="5257800" y="2438400"/>
            <a:ext cx="1135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Chains</a:t>
            </a:r>
          </a:p>
        </p:txBody>
      </p:sp>
    </p:spTree>
    <p:extLst>
      <p:ext uri="{BB962C8B-B14F-4D97-AF65-F5344CB8AC3E}">
        <p14:creationId xmlns:p14="http://schemas.microsoft.com/office/powerpoint/2010/main" val="22020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5B527-25F1-6341-90FC-79FA1E786527}"/>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A1D87DF4-3E9B-6B41-A427-E13FE05E7EB9}"/>
              </a:ext>
            </a:extLst>
          </p:cNvPr>
          <p:cNvSpPr>
            <a:spLocks noGrp="1"/>
          </p:cNvSpPr>
          <p:nvPr>
            <p:ph type="title"/>
          </p:nvPr>
        </p:nvSpPr>
        <p:spPr/>
        <p:txBody>
          <a:bodyPr/>
          <a:lstStyle/>
          <a:p>
            <a:r>
              <a:rPr lang="en-US" dirty="0"/>
              <a:t>Visualization of Stack</a:t>
            </a:r>
          </a:p>
        </p:txBody>
      </p:sp>
      <p:sp>
        <p:nvSpPr>
          <p:cNvPr id="4" name="Content Placeholder 3">
            <a:extLst>
              <a:ext uri="{FF2B5EF4-FFF2-40B4-BE49-F238E27FC236}">
                <a16:creationId xmlns:a16="http://schemas.microsoft.com/office/drawing/2014/main" id="{064AC8AA-5213-A84A-BE77-FC4E2DAE5AF6}"/>
              </a:ext>
            </a:extLst>
          </p:cNvPr>
          <p:cNvSpPr>
            <a:spLocks noGrp="1"/>
          </p:cNvSpPr>
          <p:nvPr>
            <p:ph idx="1"/>
          </p:nvPr>
        </p:nvSpPr>
        <p:spPr/>
        <p:txBody>
          <a:bodyPr/>
          <a:lstStyle/>
          <a:p>
            <a:pPr algn="just"/>
            <a:r>
              <a:rPr lang="en-US" altLang="zh-TW" dirty="0"/>
              <a:t>Main Subroutine </a:t>
            </a:r>
          </a:p>
          <a:p>
            <a:pPr lvl="1" algn="just"/>
            <a:r>
              <a:rPr lang="en-US" altLang="zh-TW" dirty="0"/>
              <a:t>Push</a:t>
            </a:r>
          </a:p>
          <a:p>
            <a:pPr lvl="1" algn="just"/>
            <a:r>
              <a:rPr lang="en-US" altLang="zh-TW" dirty="0"/>
              <a:t>Pop</a:t>
            </a:r>
          </a:p>
          <a:p>
            <a:pPr lvl="1" algn="just"/>
            <a:r>
              <a:rPr lang="en-US" altLang="zh-TW" dirty="0"/>
              <a:t>Top</a:t>
            </a:r>
          </a:p>
          <a:p>
            <a:pPr lvl="1" algn="just"/>
            <a:endParaRPr lang="en-US" altLang="zh-TW" dirty="0">
              <a:solidFill>
                <a:schemeClr val="accent5">
                  <a:lumMod val="75000"/>
                </a:schemeClr>
              </a:solidFill>
            </a:endParaRPr>
          </a:p>
          <a:p>
            <a:pPr lvl="1" algn="just"/>
            <a:endParaRPr lang="en-US" altLang="zh-TW" dirty="0"/>
          </a:p>
          <a:p>
            <a:endParaRPr lang="en-US" dirty="0"/>
          </a:p>
        </p:txBody>
      </p:sp>
      <p:sp>
        <p:nvSpPr>
          <p:cNvPr id="32" name="Line 4">
            <a:extLst>
              <a:ext uri="{FF2B5EF4-FFF2-40B4-BE49-F238E27FC236}">
                <a16:creationId xmlns:a16="http://schemas.microsoft.com/office/drawing/2014/main" id="{C45942C7-22D2-BE4B-8204-84DAB5259729}"/>
              </a:ext>
            </a:extLst>
          </p:cNvPr>
          <p:cNvSpPr>
            <a:spLocks noChangeShapeType="1"/>
          </p:cNvSpPr>
          <p:nvPr/>
        </p:nvSpPr>
        <p:spPr bwMode="auto">
          <a:xfrm>
            <a:off x="2352675" y="3487734"/>
            <a:ext cx="0" cy="1973262"/>
          </a:xfrm>
          <a:prstGeom prst="line">
            <a:avLst/>
          </a:prstGeom>
          <a:noFill/>
          <a:ln w="38100">
            <a:solidFill>
              <a:schemeClr val="tx1"/>
            </a:solidFill>
            <a:round/>
            <a:headEnd/>
            <a:tailEnd/>
          </a:ln>
        </p:spPr>
        <p:txBody>
          <a:bodyPr/>
          <a:lstStyle/>
          <a:p>
            <a:endParaRPr lang="zh-TW" altLang="en-US"/>
          </a:p>
        </p:txBody>
      </p:sp>
      <p:sp>
        <p:nvSpPr>
          <p:cNvPr id="33" name="Line 5">
            <a:extLst>
              <a:ext uri="{FF2B5EF4-FFF2-40B4-BE49-F238E27FC236}">
                <a16:creationId xmlns:a16="http://schemas.microsoft.com/office/drawing/2014/main" id="{448A428C-C870-AE4D-8360-9AD1686C407A}"/>
              </a:ext>
            </a:extLst>
          </p:cNvPr>
          <p:cNvSpPr>
            <a:spLocks noChangeShapeType="1"/>
          </p:cNvSpPr>
          <p:nvPr/>
        </p:nvSpPr>
        <p:spPr bwMode="auto">
          <a:xfrm>
            <a:off x="3582988" y="3490909"/>
            <a:ext cx="0" cy="1973262"/>
          </a:xfrm>
          <a:prstGeom prst="line">
            <a:avLst/>
          </a:prstGeom>
          <a:noFill/>
          <a:ln w="38100">
            <a:solidFill>
              <a:schemeClr val="tx1"/>
            </a:solidFill>
            <a:round/>
            <a:headEnd/>
            <a:tailEnd/>
          </a:ln>
        </p:spPr>
        <p:txBody>
          <a:bodyPr/>
          <a:lstStyle/>
          <a:p>
            <a:endParaRPr lang="zh-TW" altLang="en-US"/>
          </a:p>
        </p:txBody>
      </p:sp>
      <p:sp>
        <p:nvSpPr>
          <p:cNvPr id="34" name="Line 6">
            <a:extLst>
              <a:ext uri="{FF2B5EF4-FFF2-40B4-BE49-F238E27FC236}">
                <a16:creationId xmlns:a16="http://schemas.microsoft.com/office/drawing/2014/main" id="{0C9EFAC1-1EE8-D74D-9990-D3B3E33C4F4D}"/>
              </a:ext>
            </a:extLst>
          </p:cNvPr>
          <p:cNvSpPr>
            <a:spLocks noChangeShapeType="1"/>
          </p:cNvSpPr>
          <p:nvPr/>
        </p:nvSpPr>
        <p:spPr bwMode="auto">
          <a:xfrm>
            <a:off x="2351088" y="5445121"/>
            <a:ext cx="1233487" cy="0"/>
          </a:xfrm>
          <a:prstGeom prst="line">
            <a:avLst/>
          </a:prstGeom>
          <a:noFill/>
          <a:ln w="38100">
            <a:solidFill>
              <a:schemeClr val="tx1"/>
            </a:solidFill>
            <a:round/>
            <a:headEnd/>
            <a:tailEnd/>
          </a:ln>
        </p:spPr>
        <p:txBody>
          <a:bodyPr/>
          <a:lstStyle/>
          <a:p>
            <a:endParaRPr lang="zh-TW" altLang="en-US"/>
          </a:p>
        </p:txBody>
      </p:sp>
      <p:sp>
        <p:nvSpPr>
          <p:cNvPr id="35" name="Rectangle 7">
            <a:extLst>
              <a:ext uri="{FF2B5EF4-FFF2-40B4-BE49-F238E27FC236}">
                <a16:creationId xmlns:a16="http://schemas.microsoft.com/office/drawing/2014/main" id="{760812C5-D8EC-6647-BA7D-A9F2CA3E3BA0}"/>
              </a:ext>
            </a:extLst>
          </p:cNvPr>
          <p:cNvSpPr>
            <a:spLocks noChangeArrowheads="1"/>
          </p:cNvSpPr>
          <p:nvPr/>
        </p:nvSpPr>
        <p:spPr bwMode="auto">
          <a:xfrm>
            <a:off x="2368550" y="50672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6" name="Rectangle 35">
            <a:extLst>
              <a:ext uri="{FF2B5EF4-FFF2-40B4-BE49-F238E27FC236}">
                <a16:creationId xmlns:a16="http://schemas.microsoft.com/office/drawing/2014/main" id="{772E54FE-0841-1A48-B985-37A5B802D4BD}"/>
              </a:ext>
            </a:extLst>
          </p:cNvPr>
          <p:cNvSpPr>
            <a:spLocks noChangeArrowheads="1"/>
          </p:cNvSpPr>
          <p:nvPr/>
        </p:nvSpPr>
        <p:spPr bwMode="auto">
          <a:xfrm>
            <a:off x="2368550" y="46926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7" name="Rectangle 36">
            <a:extLst>
              <a:ext uri="{FF2B5EF4-FFF2-40B4-BE49-F238E27FC236}">
                <a16:creationId xmlns:a16="http://schemas.microsoft.com/office/drawing/2014/main" id="{71E1C0FA-B2D8-7543-9F90-4C3D1CCEC0A2}"/>
              </a:ext>
            </a:extLst>
          </p:cNvPr>
          <p:cNvSpPr>
            <a:spLocks noChangeArrowheads="1"/>
          </p:cNvSpPr>
          <p:nvPr/>
        </p:nvSpPr>
        <p:spPr bwMode="auto">
          <a:xfrm>
            <a:off x="2368550" y="43116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38" name="Text Box 11">
            <a:extLst>
              <a:ext uri="{FF2B5EF4-FFF2-40B4-BE49-F238E27FC236}">
                <a16:creationId xmlns:a16="http://schemas.microsoft.com/office/drawing/2014/main" id="{AC54A33E-C377-F54A-8589-CC3E67E7DB53}"/>
              </a:ext>
            </a:extLst>
          </p:cNvPr>
          <p:cNvSpPr txBox="1">
            <a:spLocks noChangeArrowheads="1"/>
          </p:cNvSpPr>
          <p:nvPr/>
        </p:nvSpPr>
        <p:spPr bwMode="auto">
          <a:xfrm>
            <a:off x="2781300" y="5086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39" name="Text Box 12">
            <a:extLst>
              <a:ext uri="{FF2B5EF4-FFF2-40B4-BE49-F238E27FC236}">
                <a16:creationId xmlns:a16="http://schemas.microsoft.com/office/drawing/2014/main" id="{581DF896-6DD4-C34C-A01E-D1A145F8B41E}"/>
              </a:ext>
            </a:extLst>
          </p:cNvPr>
          <p:cNvSpPr txBox="1">
            <a:spLocks noChangeArrowheads="1"/>
          </p:cNvSpPr>
          <p:nvPr/>
        </p:nvSpPr>
        <p:spPr bwMode="auto">
          <a:xfrm>
            <a:off x="2800350" y="4692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40" name="Text Box 13">
            <a:extLst>
              <a:ext uri="{FF2B5EF4-FFF2-40B4-BE49-F238E27FC236}">
                <a16:creationId xmlns:a16="http://schemas.microsoft.com/office/drawing/2014/main" id="{DAC3D472-75F7-E047-B8A9-872E02995EC3}"/>
              </a:ext>
            </a:extLst>
          </p:cNvPr>
          <p:cNvSpPr txBox="1">
            <a:spLocks noChangeArrowheads="1"/>
          </p:cNvSpPr>
          <p:nvPr/>
        </p:nvSpPr>
        <p:spPr bwMode="auto">
          <a:xfrm>
            <a:off x="2800350" y="4311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41" name="Rectangle 40">
            <a:extLst>
              <a:ext uri="{FF2B5EF4-FFF2-40B4-BE49-F238E27FC236}">
                <a16:creationId xmlns:a16="http://schemas.microsoft.com/office/drawing/2014/main" id="{73F12CFA-CDB0-D542-82BE-1EC6731C32CD}"/>
              </a:ext>
            </a:extLst>
          </p:cNvPr>
          <p:cNvSpPr>
            <a:spLocks noChangeArrowheads="1"/>
          </p:cNvSpPr>
          <p:nvPr/>
        </p:nvSpPr>
        <p:spPr bwMode="auto">
          <a:xfrm>
            <a:off x="2387600" y="29590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2" name="Line 15">
            <a:extLst>
              <a:ext uri="{FF2B5EF4-FFF2-40B4-BE49-F238E27FC236}">
                <a16:creationId xmlns:a16="http://schemas.microsoft.com/office/drawing/2014/main" id="{9DA5BEE7-2E86-1A47-883E-AB02BB27BFEA}"/>
              </a:ext>
            </a:extLst>
          </p:cNvPr>
          <p:cNvSpPr>
            <a:spLocks noChangeShapeType="1"/>
          </p:cNvSpPr>
          <p:nvPr/>
        </p:nvSpPr>
        <p:spPr bwMode="auto">
          <a:xfrm>
            <a:off x="2959100" y="3289296"/>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43" name="Text Box 17">
            <a:extLst>
              <a:ext uri="{FF2B5EF4-FFF2-40B4-BE49-F238E27FC236}">
                <a16:creationId xmlns:a16="http://schemas.microsoft.com/office/drawing/2014/main" id="{DE15606A-6912-1947-A95D-C023B532DEB4}"/>
              </a:ext>
            </a:extLst>
          </p:cNvPr>
          <p:cNvSpPr txBox="1">
            <a:spLocks noChangeArrowheads="1"/>
          </p:cNvSpPr>
          <p:nvPr/>
        </p:nvSpPr>
        <p:spPr bwMode="auto">
          <a:xfrm>
            <a:off x="2651125" y="5514971"/>
            <a:ext cx="1338263" cy="366713"/>
          </a:xfrm>
          <a:prstGeom prst="rect">
            <a:avLst/>
          </a:prstGeom>
          <a:noFill/>
          <a:ln w="9525">
            <a:noFill/>
            <a:miter lim="800000"/>
            <a:headEnd/>
            <a:tailEnd/>
          </a:ln>
        </p:spPr>
        <p:txBody>
          <a:bodyPr wrap="none">
            <a:spAutoFit/>
          </a:bodyPr>
          <a:lstStyle/>
          <a:p>
            <a:r>
              <a:rPr lang="en-US" altLang="zh-TW"/>
              <a:t>Push (Add)</a:t>
            </a:r>
          </a:p>
        </p:txBody>
      </p:sp>
      <p:sp>
        <p:nvSpPr>
          <p:cNvPr id="44" name="Line 18">
            <a:extLst>
              <a:ext uri="{FF2B5EF4-FFF2-40B4-BE49-F238E27FC236}">
                <a16:creationId xmlns:a16="http://schemas.microsoft.com/office/drawing/2014/main" id="{AC749F15-5788-714D-A02F-75B30545C6FC}"/>
              </a:ext>
            </a:extLst>
          </p:cNvPr>
          <p:cNvSpPr>
            <a:spLocks noChangeShapeType="1"/>
          </p:cNvSpPr>
          <p:nvPr/>
        </p:nvSpPr>
        <p:spPr bwMode="auto">
          <a:xfrm>
            <a:off x="5057775" y="3500434"/>
            <a:ext cx="0" cy="1973262"/>
          </a:xfrm>
          <a:prstGeom prst="line">
            <a:avLst/>
          </a:prstGeom>
          <a:noFill/>
          <a:ln w="38100">
            <a:solidFill>
              <a:schemeClr val="tx1"/>
            </a:solidFill>
            <a:round/>
            <a:headEnd/>
            <a:tailEnd/>
          </a:ln>
        </p:spPr>
        <p:txBody>
          <a:bodyPr/>
          <a:lstStyle/>
          <a:p>
            <a:endParaRPr lang="zh-TW" altLang="en-US"/>
          </a:p>
        </p:txBody>
      </p:sp>
      <p:sp>
        <p:nvSpPr>
          <p:cNvPr id="45" name="Line 19">
            <a:extLst>
              <a:ext uri="{FF2B5EF4-FFF2-40B4-BE49-F238E27FC236}">
                <a16:creationId xmlns:a16="http://schemas.microsoft.com/office/drawing/2014/main" id="{370A34ED-A8A5-494F-8854-86826D94296E}"/>
              </a:ext>
            </a:extLst>
          </p:cNvPr>
          <p:cNvSpPr>
            <a:spLocks noChangeShapeType="1"/>
          </p:cNvSpPr>
          <p:nvPr/>
        </p:nvSpPr>
        <p:spPr bwMode="auto">
          <a:xfrm>
            <a:off x="6288088" y="3503609"/>
            <a:ext cx="0" cy="1973262"/>
          </a:xfrm>
          <a:prstGeom prst="line">
            <a:avLst/>
          </a:prstGeom>
          <a:noFill/>
          <a:ln w="38100">
            <a:solidFill>
              <a:schemeClr val="tx1"/>
            </a:solidFill>
            <a:round/>
            <a:headEnd/>
            <a:tailEnd/>
          </a:ln>
        </p:spPr>
        <p:txBody>
          <a:bodyPr/>
          <a:lstStyle/>
          <a:p>
            <a:endParaRPr lang="zh-TW" altLang="en-US"/>
          </a:p>
        </p:txBody>
      </p:sp>
      <p:sp>
        <p:nvSpPr>
          <p:cNvPr id="46" name="Line 20">
            <a:extLst>
              <a:ext uri="{FF2B5EF4-FFF2-40B4-BE49-F238E27FC236}">
                <a16:creationId xmlns:a16="http://schemas.microsoft.com/office/drawing/2014/main" id="{37C2DAC7-E12E-2D4A-9B1D-5910B2FEC066}"/>
              </a:ext>
            </a:extLst>
          </p:cNvPr>
          <p:cNvSpPr>
            <a:spLocks noChangeShapeType="1"/>
          </p:cNvSpPr>
          <p:nvPr/>
        </p:nvSpPr>
        <p:spPr bwMode="auto">
          <a:xfrm>
            <a:off x="5056188" y="5457821"/>
            <a:ext cx="1233487" cy="0"/>
          </a:xfrm>
          <a:prstGeom prst="line">
            <a:avLst/>
          </a:prstGeom>
          <a:noFill/>
          <a:ln w="38100">
            <a:solidFill>
              <a:schemeClr val="tx1"/>
            </a:solidFill>
            <a:round/>
            <a:headEnd/>
            <a:tailEnd/>
          </a:ln>
        </p:spPr>
        <p:txBody>
          <a:bodyPr/>
          <a:lstStyle/>
          <a:p>
            <a:endParaRPr lang="zh-TW" altLang="en-US"/>
          </a:p>
        </p:txBody>
      </p:sp>
      <p:sp>
        <p:nvSpPr>
          <p:cNvPr id="47" name="Rectangle 21">
            <a:extLst>
              <a:ext uri="{FF2B5EF4-FFF2-40B4-BE49-F238E27FC236}">
                <a16:creationId xmlns:a16="http://schemas.microsoft.com/office/drawing/2014/main" id="{42B6627C-17EA-C449-8C32-B594B0416254}"/>
              </a:ext>
            </a:extLst>
          </p:cNvPr>
          <p:cNvSpPr>
            <a:spLocks noChangeArrowheads="1"/>
          </p:cNvSpPr>
          <p:nvPr/>
        </p:nvSpPr>
        <p:spPr bwMode="auto">
          <a:xfrm>
            <a:off x="5073650" y="50799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8" name="Rectangle 22">
            <a:extLst>
              <a:ext uri="{FF2B5EF4-FFF2-40B4-BE49-F238E27FC236}">
                <a16:creationId xmlns:a16="http://schemas.microsoft.com/office/drawing/2014/main" id="{E5FFF57D-0E86-3A41-8C2A-945383D70CDE}"/>
              </a:ext>
            </a:extLst>
          </p:cNvPr>
          <p:cNvSpPr>
            <a:spLocks noChangeArrowheads="1"/>
          </p:cNvSpPr>
          <p:nvPr/>
        </p:nvSpPr>
        <p:spPr bwMode="auto">
          <a:xfrm>
            <a:off x="5073650" y="47053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49" name="Rectangle 23">
            <a:extLst>
              <a:ext uri="{FF2B5EF4-FFF2-40B4-BE49-F238E27FC236}">
                <a16:creationId xmlns:a16="http://schemas.microsoft.com/office/drawing/2014/main" id="{E8122210-74C5-A64D-ABA8-3063CF353105}"/>
              </a:ext>
            </a:extLst>
          </p:cNvPr>
          <p:cNvSpPr>
            <a:spLocks noChangeArrowheads="1"/>
          </p:cNvSpPr>
          <p:nvPr/>
        </p:nvSpPr>
        <p:spPr bwMode="auto">
          <a:xfrm>
            <a:off x="5073650" y="432434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0" name="Text Box 24">
            <a:extLst>
              <a:ext uri="{FF2B5EF4-FFF2-40B4-BE49-F238E27FC236}">
                <a16:creationId xmlns:a16="http://schemas.microsoft.com/office/drawing/2014/main" id="{9176903E-82FF-A640-A72E-9619A8C9D64A}"/>
              </a:ext>
            </a:extLst>
          </p:cNvPr>
          <p:cNvSpPr txBox="1">
            <a:spLocks noChangeArrowheads="1"/>
          </p:cNvSpPr>
          <p:nvPr/>
        </p:nvSpPr>
        <p:spPr bwMode="auto">
          <a:xfrm>
            <a:off x="5486400" y="50990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51" name="Text Box 25">
            <a:extLst>
              <a:ext uri="{FF2B5EF4-FFF2-40B4-BE49-F238E27FC236}">
                <a16:creationId xmlns:a16="http://schemas.microsoft.com/office/drawing/2014/main" id="{52B362AA-8A43-0143-A365-FF73D292C699}"/>
              </a:ext>
            </a:extLst>
          </p:cNvPr>
          <p:cNvSpPr txBox="1">
            <a:spLocks noChangeArrowheads="1"/>
          </p:cNvSpPr>
          <p:nvPr/>
        </p:nvSpPr>
        <p:spPr bwMode="auto">
          <a:xfrm>
            <a:off x="5505450" y="4705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52" name="Text Box 26">
            <a:extLst>
              <a:ext uri="{FF2B5EF4-FFF2-40B4-BE49-F238E27FC236}">
                <a16:creationId xmlns:a16="http://schemas.microsoft.com/office/drawing/2014/main" id="{C6AB9FAD-1D00-D546-A1C5-473AF9532FA7}"/>
              </a:ext>
            </a:extLst>
          </p:cNvPr>
          <p:cNvSpPr txBox="1">
            <a:spLocks noChangeArrowheads="1"/>
          </p:cNvSpPr>
          <p:nvPr/>
        </p:nvSpPr>
        <p:spPr bwMode="auto">
          <a:xfrm>
            <a:off x="5505450" y="43243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53" name="Rectangle 27">
            <a:extLst>
              <a:ext uri="{FF2B5EF4-FFF2-40B4-BE49-F238E27FC236}">
                <a16:creationId xmlns:a16="http://schemas.microsoft.com/office/drawing/2014/main" id="{0580C2A3-640C-E549-84CC-7210DF867BBA}"/>
              </a:ext>
            </a:extLst>
          </p:cNvPr>
          <p:cNvSpPr>
            <a:spLocks noChangeArrowheads="1"/>
          </p:cNvSpPr>
          <p:nvPr/>
        </p:nvSpPr>
        <p:spPr bwMode="auto">
          <a:xfrm>
            <a:off x="5080000" y="3276596"/>
            <a:ext cx="1187450" cy="368300"/>
          </a:xfrm>
          <a:prstGeom prst="rect">
            <a:avLst/>
          </a:prstGeom>
          <a:noFill/>
          <a:ln w="19050">
            <a:solidFill>
              <a:schemeClr val="tx1"/>
            </a:solidFill>
            <a:miter lim="800000"/>
            <a:headEnd/>
            <a:tailEnd/>
          </a:ln>
        </p:spPr>
        <p:txBody>
          <a:bodyPr wrap="none" anchor="ctr"/>
          <a:lstStyle/>
          <a:p>
            <a:endParaRPr lang="zh-TW" altLang="en-US"/>
          </a:p>
        </p:txBody>
      </p:sp>
      <p:sp>
        <p:nvSpPr>
          <p:cNvPr id="54" name="Line 28">
            <a:extLst>
              <a:ext uri="{FF2B5EF4-FFF2-40B4-BE49-F238E27FC236}">
                <a16:creationId xmlns:a16="http://schemas.microsoft.com/office/drawing/2014/main" id="{C29DF539-B904-D040-B34C-50D1B1854A9D}"/>
              </a:ext>
            </a:extLst>
          </p:cNvPr>
          <p:cNvSpPr>
            <a:spLocks noChangeShapeType="1"/>
          </p:cNvSpPr>
          <p:nvPr/>
        </p:nvSpPr>
        <p:spPr bwMode="auto">
          <a:xfrm flipV="1">
            <a:off x="5651500" y="2857496"/>
            <a:ext cx="0" cy="469900"/>
          </a:xfrm>
          <a:prstGeom prst="line">
            <a:avLst/>
          </a:prstGeom>
          <a:noFill/>
          <a:ln w="57150">
            <a:solidFill>
              <a:schemeClr val="folHlink"/>
            </a:solidFill>
            <a:round/>
            <a:headEnd/>
            <a:tailEnd type="triangle" w="med" len="med"/>
          </a:ln>
        </p:spPr>
        <p:txBody>
          <a:bodyPr/>
          <a:lstStyle/>
          <a:p>
            <a:endParaRPr lang="zh-TW" altLang="en-US"/>
          </a:p>
        </p:txBody>
      </p:sp>
      <p:sp>
        <p:nvSpPr>
          <p:cNvPr id="55" name="Text Box 40">
            <a:extLst>
              <a:ext uri="{FF2B5EF4-FFF2-40B4-BE49-F238E27FC236}">
                <a16:creationId xmlns:a16="http://schemas.microsoft.com/office/drawing/2014/main" id="{0B12E256-4F55-B146-B7E2-6491A915A348}"/>
              </a:ext>
            </a:extLst>
          </p:cNvPr>
          <p:cNvSpPr txBox="1">
            <a:spLocks noChangeArrowheads="1"/>
          </p:cNvSpPr>
          <p:nvPr/>
        </p:nvSpPr>
        <p:spPr bwMode="auto">
          <a:xfrm>
            <a:off x="5330825" y="5553071"/>
            <a:ext cx="1493838" cy="366713"/>
          </a:xfrm>
          <a:prstGeom prst="rect">
            <a:avLst/>
          </a:prstGeom>
          <a:noFill/>
          <a:ln w="9525">
            <a:noFill/>
            <a:miter lim="800000"/>
            <a:headEnd/>
            <a:tailEnd/>
          </a:ln>
        </p:spPr>
        <p:txBody>
          <a:bodyPr wrap="none">
            <a:spAutoFit/>
          </a:bodyPr>
          <a:lstStyle/>
          <a:p>
            <a:r>
              <a:rPr lang="en-US" altLang="zh-TW"/>
              <a:t>Pop (Delete)</a:t>
            </a:r>
          </a:p>
        </p:txBody>
      </p:sp>
      <p:sp>
        <p:nvSpPr>
          <p:cNvPr id="56" name="Text Box 41">
            <a:extLst>
              <a:ext uri="{FF2B5EF4-FFF2-40B4-BE49-F238E27FC236}">
                <a16:creationId xmlns:a16="http://schemas.microsoft.com/office/drawing/2014/main" id="{A8EF132A-4B58-1E48-9C5C-684B3976616A}"/>
              </a:ext>
            </a:extLst>
          </p:cNvPr>
          <p:cNvSpPr txBox="1">
            <a:spLocks noChangeArrowheads="1"/>
          </p:cNvSpPr>
          <p:nvPr/>
        </p:nvSpPr>
        <p:spPr bwMode="auto">
          <a:xfrm>
            <a:off x="2787650" y="29527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
        <p:nvSpPr>
          <p:cNvPr id="57" name="Text Box 42">
            <a:extLst>
              <a:ext uri="{FF2B5EF4-FFF2-40B4-BE49-F238E27FC236}">
                <a16:creationId xmlns:a16="http://schemas.microsoft.com/office/drawing/2014/main" id="{191F271B-C3B4-2342-8922-73486E7D723E}"/>
              </a:ext>
            </a:extLst>
          </p:cNvPr>
          <p:cNvSpPr txBox="1">
            <a:spLocks noChangeArrowheads="1"/>
          </p:cNvSpPr>
          <p:nvPr/>
        </p:nvSpPr>
        <p:spPr bwMode="auto">
          <a:xfrm>
            <a:off x="5505450" y="3295646"/>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3</a:t>
            </a:r>
          </a:p>
        </p:txBody>
      </p:sp>
    </p:spTree>
    <p:extLst>
      <p:ext uri="{BB962C8B-B14F-4D97-AF65-F5344CB8AC3E}">
        <p14:creationId xmlns:p14="http://schemas.microsoft.com/office/powerpoint/2010/main" val="1754503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1783C5-A9E9-2D42-AF36-F0175B25E5C8}"/>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A96FA889-B9F1-1B45-84CF-432890635EDA}"/>
              </a:ext>
            </a:extLst>
          </p:cNvPr>
          <p:cNvSpPr>
            <a:spLocks noGrp="1"/>
          </p:cNvSpPr>
          <p:nvPr>
            <p:ph type="title"/>
          </p:nvPr>
        </p:nvSpPr>
        <p:spPr/>
        <p:txBody>
          <a:bodyPr/>
          <a:lstStyle/>
          <a:p>
            <a:r>
              <a:rPr lang="en-US" dirty="0"/>
              <a:t>Illustration</a:t>
            </a:r>
          </a:p>
        </p:txBody>
      </p:sp>
      <p:sp>
        <p:nvSpPr>
          <p:cNvPr id="5" name="Rectangle 5">
            <a:extLst>
              <a:ext uri="{FF2B5EF4-FFF2-40B4-BE49-F238E27FC236}">
                <a16:creationId xmlns:a16="http://schemas.microsoft.com/office/drawing/2014/main" id="{B1734C08-8576-E940-ABDF-27D955FB8027}"/>
              </a:ext>
            </a:extLst>
          </p:cNvPr>
          <p:cNvSpPr>
            <a:spLocks noChangeAspect="1" noChangeArrowheads="1"/>
          </p:cNvSpPr>
          <p:nvPr/>
        </p:nvSpPr>
        <p:spPr bwMode="auto">
          <a:xfrm>
            <a:off x="1909763" y="1589088"/>
            <a:ext cx="1477962" cy="16192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cs typeface="新細明體" charset="0"/>
            </a:endParaRPr>
          </a:p>
        </p:txBody>
      </p:sp>
      <p:sp>
        <p:nvSpPr>
          <p:cNvPr id="6" name="Rectangle 6">
            <a:extLst>
              <a:ext uri="{FF2B5EF4-FFF2-40B4-BE49-F238E27FC236}">
                <a16:creationId xmlns:a16="http://schemas.microsoft.com/office/drawing/2014/main" id="{60637352-AC2C-F245-8D01-F5B0B42CD4D4}"/>
              </a:ext>
            </a:extLst>
          </p:cNvPr>
          <p:cNvSpPr>
            <a:spLocks noChangeAspect="1" noChangeArrowheads="1"/>
          </p:cNvSpPr>
          <p:nvPr/>
        </p:nvSpPr>
        <p:spPr bwMode="auto">
          <a:xfrm>
            <a:off x="2173288" y="20923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7" name="Rectangle 7">
            <a:extLst>
              <a:ext uri="{FF2B5EF4-FFF2-40B4-BE49-F238E27FC236}">
                <a16:creationId xmlns:a16="http://schemas.microsoft.com/office/drawing/2014/main" id="{EA4D1E74-899E-B649-A8EE-307B95D56AB5}"/>
              </a:ext>
            </a:extLst>
          </p:cNvPr>
          <p:cNvSpPr>
            <a:spLocks noChangeAspect="1" noChangeArrowheads="1"/>
          </p:cNvSpPr>
          <p:nvPr/>
        </p:nvSpPr>
        <p:spPr bwMode="auto">
          <a:xfrm>
            <a:off x="2457450" y="159702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8" name="Rectangle 8">
            <a:extLst>
              <a:ext uri="{FF2B5EF4-FFF2-40B4-BE49-F238E27FC236}">
                <a16:creationId xmlns:a16="http://schemas.microsoft.com/office/drawing/2014/main" id="{00AAD316-19D9-5346-9B3D-EF4691E14650}"/>
              </a:ext>
            </a:extLst>
          </p:cNvPr>
          <p:cNvSpPr>
            <a:spLocks noChangeAspect="1" noChangeArrowheads="1"/>
          </p:cNvSpPr>
          <p:nvPr/>
        </p:nvSpPr>
        <p:spPr bwMode="auto">
          <a:xfrm>
            <a:off x="2952750" y="244951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9" name="Rectangle 9">
            <a:extLst>
              <a:ext uri="{FF2B5EF4-FFF2-40B4-BE49-F238E27FC236}">
                <a16:creationId xmlns:a16="http://schemas.microsoft.com/office/drawing/2014/main" id="{FACD468C-2743-2044-999C-DCBAED38E21B}"/>
              </a:ext>
            </a:extLst>
          </p:cNvPr>
          <p:cNvSpPr>
            <a:spLocks noChangeAspect="1" noChangeArrowheads="1"/>
          </p:cNvSpPr>
          <p:nvPr/>
        </p:nvSpPr>
        <p:spPr bwMode="auto">
          <a:xfrm>
            <a:off x="2457450" y="266223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0" name="Rectangle 10">
            <a:extLst>
              <a:ext uri="{FF2B5EF4-FFF2-40B4-BE49-F238E27FC236}">
                <a16:creationId xmlns:a16="http://schemas.microsoft.com/office/drawing/2014/main" id="{5B0B931B-9624-BA41-A1FF-7CFBA388FF73}"/>
              </a:ext>
            </a:extLst>
          </p:cNvPr>
          <p:cNvSpPr>
            <a:spLocks noChangeAspect="1" noChangeArrowheads="1"/>
          </p:cNvSpPr>
          <p:nvPr/>
        </p:nvSpPr>
        <p:spPr bwMode="auto">
          <a:xfrm>
            <a:off x="1889125" y="266223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3</a:t>
            </a:r>
          </a:p>
        </p:txBody>
      </p:sp>
      <p:sp>
        <p:nvSpPr>
          <p:cNvPr id="11" name="Line 11">
            <a:extLst>
              <a:ext uri="{FF2B5EF4-FFF2-40B4-BE49-F238E27FC236}">
                <a16:creationId xmlns:a16="http://schemas.microsoft.com/office/drawing/2014/main" id="{03DA9ED1-913D-DB4B-9209-1F3D74E7CB1D}"/>
              </a:ext>
            </a:extLst>
          </p:cNvPr>
          <p:cNvSpPr>
            <a:spLocks noChangeAspect="1" noChangeShapeType="1"/>
          </p:cNvSpPr>
          <p:nvPr/>
        </p:nvSpPr>
        <p:spPr bwMode="auto">
          <a:xfrm>
            <a:off x="1903413" y="2155825"/>
            <a:ext cx="14906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2" name="Line 12">
            <a:extLst>
              <a:ext uri="{FF2B5EF4-FFF2-40B4-BE49-F238E27FC236}">
                <a16:creationId xmlns:a16="http://schemas.microsoft.com/office/drawing/2014/main" id="{5DF58CDA-D036-2A40-B2B9-BEF333869ABF}"/>
              </a:ext>
            </a:extLst>
          </p:cNvPr>
          <p:cNvSpPr>
            <a:spLocks noChangeAspect="1" noChangeShapeType="1"/>
          </p:cNvSpPr>
          <p:nvPr/>
        </p:nvSpPr>
        <p:spPr bwMode="auto">
          <a:xfrm>
            <a:off x="2897188" y="2151063"/>
            <a:ext cx="0" cy="10636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3" name="Line 14">
            <a:extLst>
              <a:ext uri="{FF2B5EF4-FFF2-40B4-BE49-F238E27FC236}">
                <a16:creationId xmlns:a16="http://schemas.microsoft.com/office/drawing/2014/main" id="{51BA3FA7-C846-3747-956F-7A450487D70A}"/>
              </a:ext>
            </a:extLst>
          </p:cNvPr>
          <p:cNvSpPr>
            <a:spLocks noChangeAspect="1" noChangeShapeType="1"/>
          </p:cNvSpPr>
          <p:nvPr/>
        </p:nvSpPr>
        <p:spPr bwMode="auto">
          <a:xfrm>
            <a:off x="3960813" y="2511425"/>
            <a:ext cx="781050"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15" name="Rectangle 15">
            <a:extLst>
              <a:ext uri="{FF2B5EF4-FFF2-40B4-BE49-F238E27FC236}">
                <a16:creationId xmlns:a16="http://schemas.microsoft.com/office/drawing/2014/main" id="{F638FC7C-B036-3E42-A04C-F077E765AF1A}"/>
              </a:ext>
            </a:extLst>
          </p:cNvPr>
          <p:cNvSpPr>
            <a:spLocks noChangeAspect="1" noChangeArrowheads="1"/>
          </p:cNvSpPr>
          <p:nvPr/>
        </p:nvSpPr>
        <p:spPr bwMode="auto">
          <a:xfrm>
            <a:off x="5314950" y="1589088"/>
            <a:ext cx="1477962" cy="16192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cs typeface="新細明體" charset="0"/>
            </a:endParaRPr>
          </a:p>
        </p:txBody>
      </p:sp>
      <p:sp>
        <p:nvSpPr>
          <p:cNvPr id="16" name="Rectangle 16">
            <a:extLst>
              <a:ext uri="{FF2B5EF4-FFF2-40B4-BE49-F238E27FC236}">
                <a16:creationId xmlns:a16="http://schemas.microsoft.com/office/drawing/2014/main" id="{46EDB54A-9095-034F-935C-21E2B4AD1EAD}"/>
              </a:ext>
            </a:extLst>
          </p:cNvPr>
          <p:cNvSpPr>
            <a:spLocks noChangeAspect="1" noChangeArrowheads="1"/>
          </p:cNvSpPr>
          <p:nvPr/>
        </p:nvSpPr>
        <p:spPr bwMode="auto">
          <a:xfrm>
            <a:off x="5862638" y="1666876"/>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17" name="Rectangle 17">
            <a:extLst>
              <a:ext uri="{FF2B5EF4-FFF2-40B4-BE49-F238E27FC236}">
                <a16:creationId xmlns:a16="http://schemas.microsoft.com/office/drawing/2014/main" id="{81B73837-28F5-1E45-8DD1-7E49AB6E5B3F}"/>
              </a:ext>
            </a:extLst>
          </p:cNvPr>
          <p:cNvSpPr>
            <a:spLocks noChangeAspect="1" noChangeArrowheads="1"/>
          </p:cNvSpPr>
          <p:nvPr/>
        </p:nvSpPr>
        <p:spPr bwMode="auto">
          <a:xfrm>
            <a:off x="5649913" y="2092326"/>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18" name="Rectangle 18">
            <a:extLst>
              <a:ext uri="{FF2B5EF4-FFF2-40B4-BE49-F238E27FC236}">
                <a16:creationId xmlns:a16="http://schemas.microsoft.com/office/drawing/2014/main" id="{1ECCFB82-9D85-8A41-A269-FDE2601836F9}"/>
              </a:ext>
            </a:extLst>
          </p:cNvPr>
          <p:cNvSpPr>
            <a:spLocks noChangeAspect="1" noChangeArrowheads="1"/>
          </p:cNvSpPr>
          <p:nvPr/>
        </p:nvSpPr>
        <p:spPr bwMode="auto">
          <a:xfrm>
            <a:off x="5294313" y="2662238"/>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3</a:t>
            </a:r>
          </a:p>
        </p:txBody>
      </p:sp>
      <p:sp>
        <p:nvSpPr>
          <p:cNvPr id="19" name="Rectangle 19">
            <a:extLst>
              <a:ext uri="{FF2B5EF4-FFF2-40B4-BE49-F238E27FC236}">
                <a16:creationId xmlns:a16="http://schemas.microsoft.com/office/drawing/2014/main" id="{D48A1AC5-DA62-E447-9BDE-71AE2A22FD36}"/>
              </a:ext>
            </a:extLst>
          </p:cNvPr>
          <p:cNvSpPr>
            <a:spLocks noChangeAspect="1" noChangeArrowheads="1"/>
          </p:cNvSpPr>
          <p:nvPr/>
        </p:nvSpPr>
        <p:spPr bwMode="auto">
          <a:xfrm>
            <a:off x="5862638" y="2662238"/>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20" name="Line 20">
            <a:extLst>
              <a:ext uri="{FF2B5EF4-FFF2-40B4-BE49-F238E27FC236}">
                <a16:creationId xmlns:a16="http://schemas.microsoft.com/office/drawing/2014/main" id="{706F4CAA-5DEC-1141-A0F7-7A070298419A}"/>
              </a:ext>
            </a:extLst>
          </p:cNvPr>
          <p:cNvSpPr>
            <a:spLocks noChangeAspect="1" noChangeShapeType="1"/>
          </p:cNvSpPr>
          <p:nvPr/>
        </p:nvSpPr>
        <p:spPr bwMode="auto">
          <a:xfrm>
            <a:off x="5308600" y="2151063"/>
            <a:ext cx="1490662"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21" name="Rectangle 21">
            <a:extLst>
              <a:ext uri="{FF2B5EF4-FFF2-40B4-BE49-F238E27FC236}">
                <a16:creationId xmlns:a16="http://schemas.microsoft.com/office/drawing/2014/main" id="{71F6853F-7AA6-FE43-9BA4-5D44FAA409F1}"/>
              </a:ext>
            </a:extLst>
          </p:cNvPr>
          <p:cNvSpPr>
            <a:spLocks noChangeAspect="1" noChangeArrowheads="1"/>
          </p:cNvSpPr>
          <p:nvPr/>
        </p:nvSpPr>
        <p:spPr bwMode="auto">
          <a:xfrm>
            <a:off x="6357938" y="2449513"/>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22" name="Line 22">
            <a:extLst>
              <a:ext uri="{FF2B5EF4-FFF2-40B4-BE49-F238E27FC236}">
                <a16:creationId xmlns:a16="http://schemas.microsoft.com/office/drawing/2014/main" id="{B0BDD2BD-3BA1-2945-9BF3-E97105A1028C}"/>
              </a:ext>
            </a:extLst>
          </p:cNvPr>
          <p:cNvSpPr>
            <a:spLocks noChangeAspect="1" noChangeShapeType="1"/>
          </p:cNvSpPr>
          <p:nvPr/>
        </p:nvSpPr>
        <p:spPr bwMode="auto">
          <a:xfrm>
            <a:off x="5308600" y="2505076"/>
            <a:ext cx="993775"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23" name="Line 23">
            <a:extLst>
              <a:ext uri="{FF2B5EF4-FFF2-40B4-BE49-F238E27FC236}">
                <a16:creationId xmlns:a16="http://schemas.microsoft.com/office/drawing/2014/main" id="{CE98F9F7-F118-DF45-B338-7C8F9F15DC64}"/>
              </a:ext>
            </a:extLst>
          </p:cNvPr>
          <p:cNvSpPr>
            <a:spLocks noChangeAspect="1" noChangeShapeType="1"/>
          </p:cNvSpPr>
          <p:nvPr/>
        </p:nvSpPr>
        <p:spPr bwMode="auto">
          <a:xfrm>
            <a:off x="6302375" y="2151063"/>
            <a:ext cx="0" cy="106362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24" name="Line 24">
            <a:extLst>
              <a:ext uri="{FF2B5EF4-FFF2-40B4-BE49-F238E27FC236}">
                <a16:creationId xmlns:a16="http://schemas.microsoft.com/office/drawing/2014/main" id="{BBEDA8DC-9C00-364E-9DB0-CC51996D2DB1}"/>
              </a:ext>
            </a:extLst>
          </p:cNvPr>
          <p:cNvSpPr>
            <a:spLocks noChangeAspect="1" noChangeShapeType="1"/>
          </p:cNvSpPr>
          <p:nvPr/>
        </p:nvSpPr>
        <p:spPr bwMode="auto">
          <a:xfrm>
            <a:off x="5805488" y="2505076"/>
            <a:ext cx="0" cy="709613"/>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25" name="Rectangle 25">
            <a:extLst>
              <a:ext uri="{FF2B5EF4-FFF2-40B4-BE49-F238E27FC236}">
                <a16:creationId xmlns:a16="http://schemas.microsoft.com/office/drawing/2014/main" id="{D89A3025-4F49-2645-B048-95DD022E3419}"/>
              </a:ext>
            </a:extLst>
          </p:cNvPr>
          <p:cNvSpPr>
            <a:spLocks noChangeAspect="1" noChangeArrowheads="1"/>
          </p:cNvSpPr>
          <p:nvPr/>
        </p:nvSpPr>
        <p:spPr bwMode="auto">
          <a:xfrm>
            <a:off x="5081588" y="3263016"/>
            <a:ext cx="1881187"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latin typeface="Arial" charset="0"/>
                <a:ea typeface="新細明體" charset="0"/>
                <a:cs typeface="新細明體" charset="0"/>
              </a:rPr>
              <a:t>32V4</a:t>
            </a:r>
            <a:r>
              <a:rPr lang="en-US" altLang="zh-TW" u="sng">
                <a:latin typeface="Arial" charset="0"/>
                <a:ea typeface="新細明體" charset="0"/>
                <a:cs typeface="新細明體" charset="0"/>
              </a:rPr>
              <a:t>H5</a:t>
            </a:r>
            <a:r>
              <a:rPr lang="en-US" altLang="zh-TW">
                <a:latin typeface="Arial" charset="0"/>
                <a:ea typeface="新細明體" charset="0"/>
                <a:cs typeface="新細明體" charset="0"/>
              </a:rPr>
              <a:t>V1H</a:t>
            </a:r>
          </a:p>
        </p:txBody>
      </p:sp>
      <p:sp>
        <p:nvSpPr>
          <p:cNvPr id="27" name="Rectangle 26">
            <a:extLst>
              <a:ext uri="{FF2B5EF4-FFF2-40B4-BE49-F238E27FC236}">
                <a16:creationId xmlns:a16="http://schemas.microsoft.com/office/drawing/2014/main" id="{E2730A48-68CC-F646-B288-09588A4C9E20}"/>
              </a:ext>
            </a:extLst>
          </p:cNvPr>
          <p:cNvSpPr>
            <a:spLocks noChangeAspect="1" noChangeArrowheads="1"/>
          </p:cNvSpPr>
          <p:nvPr/>
        </p:nvSpPr>
        <p:spPr bwMode="auto">
          <a:xfrm>
            <a:off x="5314950" y="3935413"/>
            <a:ext cx="1477963" cy="16954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cs typeface="新細明體" charset="0"/>
            </a:endParaRPr>
          </a:p>
        </p:txBody>
      </p:sp>
      <p:sp>
        <p:nvSpPr>
          <p:cNvPr id="28" name="Rectangle 27">
            <a:extLst>
              <a:ext uri="{FF2B5EF4-FFF2-40B4-BE49-F238E27FC236}">
                <a16:creationId xmlns:a16="http://schemas.microsoft.com/office/drawing/2014/main" id="{2DD9DB5F-1794-1643-8097-C2ECFBE94018}"/>
              </a:ext>
            </a:extLst>
          </p:cNvPr>
          <p:cNvSpPr>
            <a:spLocks noChangeAspect="1" noChangeArrowheads="1"/>
          </p:cNvSpPr>
          <p:nvPr/>
        </p:nvSpPr>
        <p:spPr bwMode="auto">
          <a:xfrm>
            <a:off x="5862638" y="4078288"/>
            <a:ext cx="354013" cy="457200"/>
          </a:xfrm>
          <a:prstGeom prst="rect">
            <a:avLst/>
          </a:prstGeom>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29" name="Rectangle 28">
            <a:extLst>
              <a:ext uri="{FF2B5EF4-FFF2-40B4-BE49-F238E27FC236}">
                <a16:creationId xmlns:a16="http://schemas.microsoft.com/office/drawing/2014/main" id="{F84F78F9-E541-7E4F-8AEE-1BB177292E03}"/>
              </a:ext>
            </a:extLst>
          </p:cNvPr>
          <p:cNvSpPr>
            <a:spLocks noChangeAspect="1" noChangeArrowheads="1"/>
          </p:cNvSpPr>
          <p:nvPr/>
        </p:nvSpPr>
        <p:spPr bwMode="auto">
          <a:xfrm>
            <a:off x="6216650" y="4645025"/>
            <a:ext cx="354013" cy="457200"/>
          </a:xfrm>
          <a:prstGeom prst="rect">
            <a:avLst/>
          </a:prstGeom>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30" name="Rectangle 29">
            <a:extLst>
              <a:ext uri="{FF2B5EF4-FFF2-40B4-BE49-F238E27FC236}">
                <a16:creationId xmlns:a16="http://schemas.microsoft.com/office/drawing/2014/main" id="{EC47AA91-A9BF-2545-B5F6-7C65350CB79A}"/>
              </a:ext>
            </a:extLst>
          </p:cNvPr>
          <p:cNvSpPr>
            <a:spLocks noChangeAspect="1" noChangeArrowheads="1"/>
          </p:cNvSpPr>
          <p:nvPr/>
        </p:nvSpPr>
        <p:spPr bwMode="auto">
          <a:xfrm>
            <a:off x="6216650" y="5213350"/>
            <a:ext cx="354013"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31" name="Rectangle 30">
            <a:extLst>
              <a:ext uri="{FF2B5EF4-FFF2-40B4-BE49-F238E27FC236}">
                <a16:creationId xmlns:a16="http://schemas.microsoft.com/office/drawing/2014/main" id="{6AF383E6-681B-1845-96CC-4BD5EEC57AD3}"/>
              </a:ext>
            </a:extLst>
          </p:cNvPr>
          <p:cNvSpPr>
            <a:spLocks noChangeAspect="1" noChangeArrowheads="1"/>
          </p:cNvSpPr>
          <p:nvPr/>
        </p:nvSpPr>
        <p:spPr bwMode="auto">
          <a:xfrm>
            <a:off x="5649913" y="4929188"/>
            <a:ext cx="354013" cy="457200"/>
          </a:xfrm>
          <a:prstGeom prst="rect">
            <a:avLst/>
          </a:prstGeom>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32" name="Rectangle 31">
            <a:extLst>
              <a:ext uri="{FF2B5EF4-FFF2-40B4-BE49-F238E27FC236}">
                <a16:creationId xmlns:a16="http://schemas.microsoft.com/office/drawing/2014/main" id="{399A3D18-B094-9842-8195-B3F88AF182DE}"/>
              </a:ext>
            </a:extLst>
          </p:cNvPr>
          <p:cNvSpPr>
            <a:spLocks noChangeAspect="1" noChangeArrowheads="1"/>
          </p:cNvSpPr>
          <p:nvPr/>
        </p:nvSpPr>
        <p:spPr bwMode="auto">
          <a:xfrm>
            <a:off x="5294313" y="4929188"/>
            <a:ext cx="354013"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3</a:t>
            </a:r>
          </a:p>
        </p:txBody>
      </p:sp>
      <p:sp>
        <p:nvSpPr>
          <p:cNvPr id="33" name="Line 32">
            <a:extLst>
              <a:ext uri="{FF2B5EF4-FFF2-40B4-BE49-F238E27FC236}">
                <a16:creationId xmlns:a16="http://schemas.microsoft.com/office/drawing/2014/main" id="{9CA33FEB-ADC6-554C-944B-9D226E5703DF}"/>
              </a:ext>
            </a:extLst>
          </p:cNvPr>
          <p:cNvSpPr>
            <a:spLocks noChangeAspect="1" noChangeShapeType="1"/>
          </p:cNvSpPr>
          <p:nvPr/>
        </p:nvSpPr>
        <p:spPr bwMode="auto">
          <a:xfrm>
            <a:off x="5308600" y="4560888"/>
            <a:ext cx="1490663"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34" name="Line 33">
            <a:extLst>
              <a:ext uri="{FF2B5EF4-FFF2-40B4-BE49-F238E27FC236}">
                <a16:creationId xmlns:a16="http://schemas.microsoft.com/office/drawing/2014/main" id="{6A23D0F0-8718-C248-A43A-CAB4409A11B7}"/>
              </a:ext>
            </a:extLst>
          </p:cNvPr>
          <p:cNvSpPr>
            <a:spLocks noChangeAspect="1" noChangeShapeType="1"/>
          </p:cNvSpPr>
          <p:nvPr/>
        </p:nvSpPr>
        <p:spPr bwMode="auto">
          <a:xfrm>
            <a:off x="5664200" y="4560888"/>
            <a:ext cx="0" cy="106997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35" name="Line 34">
            <a:extLst>
              <a:ext uri="{FF2B5EF4-FFF2-40B4-BE49-F238E27FC236}">
                <a16:creationId xmlns:a16="http://schemas.microsoft.com/office/drawing/2014/main" id="{2B00B8F0-3094-4141-9DBD-6A4BCDBA9FDE}"/>
              </a:ext>
            </a:extLst>
          </p:cNvPr>
          <p:cNvSpPr>
            <a:spLocks noChangeAspect="1" noChangeShapeType="1"/>
          </p:cNvSpPr>
          <p:nvPr/>
        </p:nvSpPr>
        <p:spPr bwMode="auto">
          <a:xfrm>
            <a:off x="6018213" y="4560888"/>
            <a:ext cx="0" cy="106362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36" name="Line 35">
            <a:extLst>
              <a:ext uri="{FF2B5EF4-FFF2-40B4-BE49-F238E27FC236}">
                <a16:creationId xmlns:a16="http://schemas.microsoft.com/office/drawing/2014/main" id="{B035D936-6DF7-A245-B307-E92BCF396281}"/>
              </a:ext>
            </a:extLst>
          </p:cNvPr>
          <p:cNvSpPr>
            <a:spLocks noChangeAspect="1" noChangeShapeType="1"/>
          </p:cNvSpPr>
          <p:nvPr/>
        </p:nvSpPr>
        <p:spPr bwMode="auto">
          <a:xfrm>
            <a:off x="6018213" y="5057775"/>
            <a:ext cx="781050"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37" name="Rectangle 36">
            <a:extLst>
              <a:ext uri="{FF2B5EF4-FFF2-40B4-BE49-F238E27FC236}">
                <a16:creationId xmlns:a16="http://schemas.microsoft.com/office/drawing/2014/main" id="{694C9FF6-7C5F-B042-BA7D-843A316DE26B}"/>
              </a:ext>
            </a:extLst>
          </p:cNvPr>
          <p:cNvSpPr>
            <a:spLocks noChangeAspect="1" noChangeArrowheads="1"/>
          </p:cNvSpPr>
          <p:nvPr/>
        </p:nvSpPr>
        <p:spPr bwMode="auto">
          <a:xfrm>
            <a:off x="5153025" y="5911933"/>
            <a:ext cx="1881188"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latin typeface="Arial" charset="0"/>
                <a:ea typeface="新細明體" charset="0"/>
                <a:cs typeface="新細明體" charset="0"/>
              </a:rPr>
              <a:t>32V45</a:t>
            </a:r>
            <a:r>
              <a:rPr lang="en-US" altLang="zh-TW" u="sng">
                <a:latin typeface="Arial" charset="0"/>
                <a:ea typeface="新細明體" charset="0"/>
                <a:cs typeface="新細明體" charset="0"/>
              </a:rPr>
              <a:t>HV</a:t>
            </a:r>
            <a:r>
              <a:rPr lang="en-US" altLang="zh-TW">
                <a:latin typeface="Arial" charset="0"/>
                <a:ea typeface="新細明體" charset="0"/>
                <a:cs typeface="新細明體" charset="0"/>
              </a:rPr>
              <a:t>1H</a:t>
            </a:r>
          </a:p>
        </p:txBody>
      </p:sp>
      <p:sp>
        <p:nvSpPr>
          <p:cNvPr id="39" name="Rectangle 38">
            <a:extLst>
              <a:ext uri="{FF2B5EF4-FFF2-40B4-BE49-F238E27FC236}">
                <a16:creationId xmlns:a16="http://schemas.microsoft.com/office/drawing/2014/main" id="{A0F30893-E72D-4A40-93F7-8F9B9BED8A40}"/>
              </a:ext>
            </a:extLst>
          </p:cNvPr>
          <p:cNvSpPr>
            <a:spLocks noChangeAspect="1" noChangeArrowheads="1"/>
          </p:cNvSpPr>
          <p:nvPr/>
        </p:nvSpPr>
        <p:spPr bwMode="auto">
          <a:xfrm>
            <a:off x="1909763" y="4000500"/>
            <a:ext cx="1477962" cy="1617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cs typeface="新細明體" charset="0"/>
            </a:endParaRPr>
          </a:p>
        </p:txBody>
      </p:sp>
      <p:sp>
        <p:nvSpPr>
          <p:cNvPr id="40" name="Rectangle 39">
            <a:extLst>
              <a:ext uri="{FF2B5EF4-FFF2-40B4-BE49-F238E27FC236}">
                <a16:creationId xmlns:a16="http://schemas.microsoft.com/office/drawing/2014/main" id="{8BC9AF01-7D4A-3F49-97D8-575C309853B7}"/>
              </a:ext>
            </a:extLst>
          </p:cNvPr>
          <p:cNvSpPr>
            <a:spLocks noChangeAspect="1" noChangeArrowheads="1"/>
          </p:cNvSpPr>
          <p:nvPr/>
        </p:nvSpPr>
        <p:spPr bwMode="auto">
          <a:xfrm>
            <a:off x="2457450" y="4078288"/>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1</a:t>
            </a:r>
          </a:p>
        </p:txBody>
      </p:sp>
      <p:sp>
        <p:nvSpPr>
          <p:cNvPr id="41" name="Rectangle 40">
            <a:extLst>
              <a:ext uri="{FF2B5EF4-FFF2-40B4-BE49-F238E27FC236}">
                <a16:creationId xmlns:a16="http://schemas.microsoft.com/office/drawing/2014/main" id="{2ECC0E69-05E3-3E4E-B237-84438A5D3CD7}"/>
              </a:ext>
            </a:extLst>
          </p:cNvPr>
          <p:cNvSpPr>
            <a:spLocks noChangeAspect="1" noChangeArrowheads="1"/>
          </p:cNvSpPr>
          <p:nvPr/>
        </p:nvSpPr>
        <p:spPr bwMode="auto">
          <a:xfrm>
            <a:off x="2101850" y="4645025"/>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4</a:t>
            </a:r>
          </a:p>
        </p:txBody>
      </p:sp>
      <p:sp>
        <p:nvSpPr>
          <p:cNvPr id="42" name="Rectangle 41">
            <a:extLst>
              <a:ext uri="{FF2B5EF4-FFF2-40B4-BE49-F238E27FC236}">
                <a16:creationId xmlns:a16="http://schemas.microsoft.com/office/drawing/2014/main" id="{EC9EA00D-83B1-6244-820B-DA63F370D0C8}"/>
              </a:ext>
            </a:extLst>
          </p:cNvPr>
          <p:cNvSpPr>
            <a:spLocks noChangeAspect="1" noChangeArrowheads="1"/>
          </p:cNvSpPr>
          <p:nvPr/>
        </p:nvSpPr>
        <p:spPr bwMode="auto">
          <a:xfrm>
            <a:off x="2811463" y="4645025"/>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5</a:t>
            </a:r>
          </a:p>
        </p:txBody>
      </p:sp>
      <p:sp>
        <p:nvSpPr>
          <p:cNvPr id="43" name="Rectangle 42">
            <a:extLst>
              <a:ext uri="{FF2B5EF4-FFF2-40B4-BE49-F238E27FC236}">
                <a16:creationId xmlns:a16="http://schemas.microsoft.com/office/drawing/2014/main" id="{DD5FB2E7-3B01-A242-981B-C14209F68BF4}"/>
              </a:ext>
            </a:extLst>
          </p:cNvPr>
          <p:cNvSpPr>
            <a:spLocks noChangeAspect="1" noChangeArrowheads="1"/>
          </p:cNvSpPr>
          <p:nvPr/>
        </p:nvSpPr>
        <p:spPr bwMode="auto">
          <a:xfrm>
            <a:off x="2030413" y="5140325"/>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3</a:t>
            </a:r>
          </a:p>
        </p:txBody>
      </p:sp>
      <p:sp>
        <p:nvSpPr>
          <p:cNvPr id="44" name="Rectangle 43">
            <a:extLst>
              <a:ext uri="{FF2B5EF4-FFF2-40B4-BE49-F238E27FC236}">
                <a16:creationId xmlns:a16="http://schemas.microsoft.com/office/drawing/2014/main" id="{5C6AF9AE-445F-1848-A8E6-97DE47FFDAA2}"/>
              </a:ext>
            </a:extLst>
          </p:cNvPr>
          <p:cNvSpPr>
            <a:spLocks noChangeAspect="1" noChangeArrowheads="1"/>
          </p:cNvSpPr>
          <p:nvPr/>
        </p:nvSpPr>
        <p:spPr bwMode="auto">
          <a:xfrm>
            <a:off x="2811463" y="5140325"/>
            <a:ext cx="354012"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solidFill>
                  <a:schemeClr val="tx2"/>
                </a:solidFill>
                <a:latin typeface="Arial" charset="0"/>
                <a:ea typeface="新細明體" charset="0"/>
                <a:cs typeface="新細明體" charset="0"/>
              </a:rPr>
              <a:t>2</a:t>
            </a:r>
          </a:p>
        </p:txBody>
      </p:sp>
      <p:sp>
        <p:nvSpPr>
          <p:cNvPr id="45" name="Line 44">
            <a:extLst>
              <a:ext uri="{FF2B5EF4-FFF2-40B4-BE49-F238E27FC236}">
                <a16:creationId xmlns:a16="http://schemas.microsoft.com/office/drawing/2014/main" id="{6FA58EBE-B0AC-B845-BB1E-4770F3EDB7EA}"/>
              </a:ext>
            </a:extLst>
          </p:cNvPr>
          <p:cNvSpPr>
            <a:spLocks noChangeAspect="1" noChangeShapeType="1"/>
          </p:cNvSpPr>
          <p:nvPr/>
        </p:nvSpPr>
        <p:spPr bwMode="auto">
          <a:xfrm>
            <a:off x="1903413" y="4560888"/>
            <a:ext cx="1490662"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46" name="Line 45">
            <a:extLst>
              <a:ext uri="{FF2B5EF4-FFF2-40B4-BE49-F238E27FC236}">
                <a16:creationId xmlns:a16="http://schemas.microsoft.com/office/drawing/2014/main" id="{8C9A15DB-82FE-AE4E-A0BB-97E0D3140F74}"/>
              </a:ext>
            </a:extLst>
          </p:cNvPr>
          <p:cNvSpPr>
            <a:spLocks noChangeAspect="1" noChangeShapeType="1"/>
          </p:cNvSpPr>
          <p:nvPr/>
        </p:nvSpPr>
        <p:spPr bwMode="auto">
          <a:xfrm>
            <a:off x="2684463" y="4560888"/>
            <a:ext cx="0" cy="566738"/>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47" name="Line 46">
            <a:extLst>
              <a:ext uri="{FF2B5EF4-FFF2-40B4-BE49-F238E27FC236}">
                <a16:creationId xmlns:a16="http://schemas.microsoft.com/office/drawing/2014/main" id="{729A4A6D-5575-EC47-9F25-CDAD11E98DCA}"/>
              </a:ext>
            </a:extLst>
          </p:cNvPr>
          <p:cNvSpPr>
            <a:spLocks noChangeAspect="1" noChangeShapeType="1"/>
          </p:cNvSpPr>
          <p:nvPr/>
        </p:nvSpPr>
        <p:spPr bwMode="auto">
          <a:xfrm>
            <a:off x="1903413" y="5127625"/>
            <a:ext cx="1490662"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48" name="Line 47">
            <a:extLst>
              <a:ext uri="{FF2B5EF4-FFF2-40B4-BE49-F238E27FC236}">
                <a16:creationId xmlns:a16="http://schemas.microsoft.com/office/drawing/2014/main" id="{C1A7848C-95BB-954E-BB7B-4E1CEBC4CD42}"/>
              </a:ext>
            </a:extLst>
          </p:cNvPr>
          <p:cNvSpPr>
            <a:spLocks noChangeAspect="1" noChangeShapeType="1"/>
          </p:cNvSpPr>
          <p:nvPr/>
        </p:nvSpPr>
        <p:spPr bwMode="auto">
          <a:xfrm>
            <a:off x="2613025" y="5127625"/>
            <a:ext cx="0" cy="496888"/>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eaLnBrk="1" hangingPunct="1">
              <a:defRPr/>
            </a:pPr>
            <a:endParaRPr lang="zh-TW" altLang="en-US">
              <a:latin typeface="Times New Roman" charset="0"/>
              <a:ea typeface="新細明體" charset="0"/>
            </a:endParaRPr>
          </a:p>
        </p:txBody>
      </p:sp>
      <p:sp>
        <p:nvSpPr>
          <p:cNvPr id="49" name="Rectangle 48">
            <a:extLst>
              <a:ext uri="{FF2B5EF4-FFF2-40B4-BE49-F238E27FC236}">
                <a16:creationId xmlns:a16="http://schemas.microsoft.com/office/drawing/2014/main" id="{5A1F5D12-5B3A-1040-9E76-449445577058}"/>
              </a:ext>
            </a:extLst>
          </p:cNvPr>
          <p:cNvSpPr>
            <a:spLocks noChangeAspect="1" noChangeArrowheads="1"/>
          </p:cNvSpPr>
          <p:nvPr/>
        </p:nvSpPr>
        <p:spPr bwMode="auto">
          <a:xfrm>
            <a:off x="1747838" y="5910346"/>
            <a:ext cx="1881187"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defRPr/>
            </a:pPr>
            <a:r>
              <a:rPr lang="en-US" altLang="zh-TW">
                <a:latin typeface="Arial" charset="0"/>
                <a:ea typeface="新細明體" charset="0"/>
                <a:cs typeface="新細明體" charset="0"/>
              </a:rPr>
              <a:t>32V45VH1H</a:t>
            </a:r>
          </a:p>
        </p:txBody>
      </p:sp>
      <p:sp>
        <p:nvSpPr>
          <p:cNvPr id="50" name="Line 49">
            <a:extLst>
              <a:ext uri="{FF2B5EF4-FFF2-40B4-BE49-F238E27FC236}">
                <a16:creationId xmlns:a16="http://schemas.microsoft.com/office/drawing/2014/main" id="{21A9EDB0-2B8F-9C40-A5BE-4CEEFBE9B74B}"/>
              </a:ext>
            </a:extLst>
          </p:cNvPr>
          <p:cNvSpPr>
            <a:spLocks noChangeAspect="1" noChangeShapeType="1"/>
          </p:cNvSpPr>
          <p:nvPr/>
        </p:nvSpPr>
        <p:spPr bwMode="auto">
          <a:xfrm>
            <a:off x="1903413" y="2505075"/>
            <a:ext cx="99377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1" name="Line 50">
            <a:extLst>
              <a:ext uri="{FF2B5EF4-FFF2-40B4-BE49-F238E27FC236}">
                <a16:creationId xmlns:a16="http://schemas.microsoft.com/office/drawing/2014/main" id="{E7ACA312-C960-8943-81FC-9D5D57832F70}"/>
              </a:ext>
            </a:extLst>
          </p:cNvPr>
          <p:cNvSpPr>
            <a:spLocks noChangeAspect="1" noChangeShapeType="1"/>
          </p:cNvSpPr>
          <p:nvPr/>
        </p:nvSpPr>
        <p:spPr bwMode="auto">
          <a:xfrm>
            <a:off x="2400300" y="2505075"/>
            <a:ext cx="0" cy="7096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2" name="Text Box 52">
            <a:extLst>
              <a:ext uri="{FF2B5EF4-FFF2-40B4-BE49-F238E27FC236}">
                <a16:creationId xmlns:a16="http://schemas.microsoft.com/office/drawing/2014/main" id="{48436FF9-04B2-B548-82E6-C2EE6A5B1ACD}"/>
              </a:ext>
            </a:extLst>
          </p:cNvPr>
          <p:cNvSpPr txBox="1">
            <a:spLocks noChangeAspect="1" noChangeArrowheads="1"/>
          </p:cNvSpPr>
          <p:nvPr/>
        </p:nvSpPr>
        <p:spPr bwMode="auto">
          <a:xfrm>
            <a:off x="4051300" y="1971675"/>
            <a:ext cx="60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M1</a:t>
            </a:r>
          </a:p>
        </p:txBody>
      </p:sp>
      <p:grpSp>
        <p:nvGrpSpPr>
          <p:cNvPr id="53" name="Group 57">
            <a:extLst>
              <a:ext uri="{FF2B5EF4-FFF2-40B4-BE49-F238E27FC236}">
                <a16:creationId xmlns:a16="http://schemas.microsoft.com/office/drawing/2014/main" id="{E0C2A95F-8C87-C448-8C59-CEAF80DE2816}"/>
              </a:ext>
            </a:extLst>
          </p:cNvPr>
          <p:cNvGrpSpPr>
            <a:grpSpLocks/>
          </p:cNvGrpSpPr>
          <p:nvPr/>
        </p:nvGrpSpPr>
        <p:grpSpPr bwMode="auto">
          <a:xfrm>
            <a:off x="7224713" y="3519488"/>
            <a:ext cx="908050" cy="850900"/>
            <a:chOff x="4551" y="2248"/>
            <a:chExt cx="572" cy="536"/>
          </a:xfrm>
        </p:grpSpPr>
        <p:sp>
          <p:nvSpPr>
            <p:cNvPr id="54" name="AutoShape 51">
              <a:extLst>
                <a:ext uri="{FF2B5EF4-FFF2-40B4-BE49-F238E27FC236}">
                  <a16:creationId xmlns:a16="http://schemas.microsoft.com/office/drawing/2014/main" id="{31C63563-C171-A342-BFF5-34568F3C004F}"/>
                </a:ext>
              </a:extLst>
            </p:cNvPr>
            <p:cNvSpPr>
              <a:spLocks noChangeAspect="1" noChangeArrowheads="1"/>
            </p:cNvSpPr>
            <p:nvPr/>
          </p:nvSpPr>
          <p:spPr bwMode="auto">
            <a:xfrm>
              <a:off x="4551" y="2248"/>
              <a:ext cx="179" cy="536"/>
            </a:xfrm>
            <a:prstGeom prst="curvedLeftArrow">
              <a:avLst>
                <a:gd name="adj1" fmla="val 38484"/>
                <a:gd name="adj2" fmla="val 99814"/>
                <a:gd name="adj3" fmla="val 64583"/>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cs typeface="新細明體" charset="0"/>
              </a:endParaRPr>
            </a:p>
          </p:txBody>
        </p:sp>
        <p:sp>
          <p:nvSpPr>
            <p:cNvPr id="55" name="Text Box 53">
              <a:extLst>
                <a:ext uri="{FF2B5EF4-FFF2-40B4-BE49-F238E27FC236}">
                  <a16:creationId xmlns:a16="http://schemas.microsoft.com/office/drawing/2014/main" id="{DCB7E382-4F11-0941-9D6A-9EDF585F8C53}"/>
                </a:ext>
              </a:extLst>
            </p:cNvPr>
            <p:cNvSpPr txBox="1">
              <a:spLocks noChangeAspect="1" noChangeArrowheads="1"/>
            </p:cNvSpPr>
            <p:nvPr/>
          </p:nvSpPr>
          <p:spPr bwMode="auto">
            <a:xfrm>
              <a:off x="4740" y="2365"/>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M3</a:t>
              </a:r>
            </a:p>
          </p:txBody>
        </p:sp>
      </p:grpSp>
      <p:grpSp>
        <p:nvGrpSpPr>
          <p:cNvPr id="56" name="Group 59">
            <a:extLst>
              <a:ext uri="{FF2B5EF4-FFF2-40B4-BE49-F238E27FC236}">
                <a16:creationId xmlns:a16="http://schemas.microsoft.com/office/drawing/2014/main" id="{70679971-1770-0346-AF48-99C6F4421713}"/>
              </a:ext>
            </a:extLst>
          </p:cNvPr>
          <p:cNvGrpSpPr>
            <a:grpSpLocks/>
          </p:cNvGrpSpPr>
          <p:nvPr/>
        </p:nvGrpSpPr>
        <p:grpSpPr bwMode="auto">
          <a:xfrm>
            <a:off x="3960813" y="4845050"/>
            <a:ext cx="781050" cy="590550"/>
            <a:chOff x="2495" y="3083"/>
            <a:chExt cx="492" cy="372"/>
          </a:xfrm>
        </p:grpSpPr>
        <p:sp>
          <p:nvSpPr>
            <p:cNvPr id="57" name="Line 37">
              <a:extLst>
                <a:ext uri="{FF2B5EF4-FFF2-40B4-BE49-F238E27FC236}">
                  <a16:creationId xmlns:a16="http://schemas.microsoft.com/office/drawing/2014/main" id="{5268A7FE-2877-0B48-8D53-1054CFB36BFA}"/>
                </a:ext>
              </a:extLst>
            </p:cNvPr>
            <p:cNvSpPr>
              <a:spLocks noChangeAspect="1" noChangeShapeType="1"/>
            </p:cNvSpPr>
            <p:nvPr/>
          </p:nvSpPr>
          <p:spPr bwMode="auto">
            <a:xfrm flipH="1">
              <a:off x="2495" y="3083"/>
              <a:ext cx="492" cy="0"/>
            </a:xfrm>
            <a:prstGeom prst="line">
              <a:avLst/>
            </a:prstGeom>
            <a:noFill/>
            <a:ln w="762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TW" altLang="en-US">
                <a:latin typeface="Times New Roman" charset="0"/>
                <a:ea typeface="新細明體" charset="0"/>
              </a:endParaRPr>
            </a:p>
          </p:txBody>
        </p:sp>
        <p:sp>
          <p:nvSpPr>
            <p:cNvPr id="58" name="Text Box 54">
              <a:extLst>
                <a:ext uri="{FF2B5EF4-FFF2-40B4-BE49-F238E27FC236}">
                  <a16:creationId xmlns:a16="http://schemas.microsoft.com/office/drawing/2014/main" id="{3A18C982-A156-8545-A732-E114F0547CA3}"/>
                </a:ext>
              </a:extLst>
            </p:cNvPr>
            <p:cNvSpPr txBox="1">
              <a:spLocks noChangeAspect="1" noChangeArrowheads="1"/>
            </p:cNvSpPr>
            <p:nvPr/>
          </p:nvSpPr>
          <p:spPr bwMode="auto">
            <a:xfrm>
              <a:off x="2588" y="3167"/>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新細明體" charset="0"/>
                </a:defRPr>
              </a:lvl1pPr>
              <a:lvl2pPr marL="742950" indent="-285750" eaLnBrk="0" hangingPunct="0">
                <a:defRPr sz="2400">
                  <a:solidFill>
                    <a:schemeClr val="tx1"/>
                  </a:solidFill>
                  <a:latin typeface="Times New Roman" charset="0"/>
                  <a:ea typeface="新細明體" charset="0"/>
                </a:defRPr>
              </a:lvl2pPr>
              <a:lvl3pPr marL="1143000" indent="-228600" eaLnBrk="0" hangingPunct="0">
                <a:defRPr sz="2400">
                  <a:solidFill>
                    <a:schemeClr val="tx1"/>
                  </a:solidFill>
                  <a:latin typeface="Times New Roman" charset="0"/>
                  <a:ea typeface="新細明體" charset="0"/>
                </a:defRPr>
              </a:lvl3pPr>
              <a:lvl4pPr marL="1600200" indent="-228600" eaLnBrk="0" hangingPunct="0">
                <a:defRPr sz="2400">
                  <a:solidFill>
                    <a:schemeClr val="tx1"/>
                  </a:solidFill>
                  <a:latin typeface="Times New Roman" charset="0"/>
                  <a:ea typeface="新細明體" charset="0"/>
                </a:defRPr>
              </a:lvl4pPr>
              <a:lvl5pPr marL="2057400" indent="-228600" eaLnBrk="0" hangingPunct="0">
                <a:defRPr sz="2400">
                  <a:solidFill>
                    <a:schemeClr val="tx1"/>
                  </a:solidFill>
                  <a:latin typeface="Times New Roman" charset="0"/>
                  <a:ea typeface="新細明體" charset="0"/>
                </a:defRPr>
              </a:lvl5pPr>
              <a:lvl6pPr marL="2514600" indent="-228600" eaLnBrk="0" fontAlgn="base" hangingPunct="0">
                <a:spcBef>
                  <a:spcPct val="0"/>
                </a:spcBef>
                <a:spcAft>
                  <a:spcPct val="0"/>
                </a:spcAft>
                <a:defRPr sz="2400">
                  <a:solidFill>
                    <a:schemeClr val="tx1"/>
                  </a:solidFill>
                  <a:latin typeface="Times New Roman" charset="0"/>
                  <a:ea typeface="新細明體" charset="0"/>
                </a:defRPr>
              </a:lvl6pPr>
              <a:lvl7pPr marL="2971800" indent="-228600" eaLnBrk="0" fontAlgn="base" hangingPunct="0">
                <a:spcBef>
                  <a:spcPct val="0"/>
                </a:spcBef>
                <a:spcAft>
                  <a:spcPct val="0"/>
                </a:spcAft>
                <a:defRPr sz="2400">
                  <a:solidFill>
                    <a:schemeClr val="tx1"/>
                  </a:solidFill>
                  <a:latin typeface="Times New Roman" charset="0"/>
                  <a:ea typeface="新細明體" charset="0"/>
                </a:defRPr>
              </a:lvl7pPr>
              <a:lvl8pPr marL="3429000" indent="-228600" eaLnBrk="0" fontAlgn="base" hangingPunct="0">
                <a:spcBef>
                  <a:spcPct val="0"/>
                </a:spcBef>
                <a:spcAft>
                  <a:spcPct val="0"/>
                </a:spcAft>
                <a:defRPr sz="2400">
                  <a:solidFill>
                    <a:schemeClr val="tx1"/>
                  </a:solidFill>
                  <a:latin typeface="Times New Roman" charset="0"/>
                  <a:ea typeface="新細明體" charset="0"/>
                </a:defRPr>
              </a:lvl8pPr>
              <a:lvl9pPr marL="3886200" indent="-228600" eaLnBrk="0" fontAlgn="base" hangingPunct="0">
                <a:spcBef>
                  <a:spcPct val="0"/>
                </a:spcBef>
                <a:spcAft>
                  <a:spcPct val="0"/>
                </a:spcAft>
                <a:defRPr sz="2400">
                  <a:solidFill>
                    <a:schemeClr val="tx1"/>
                  </a:solidFill>
                  <a:latin typeface="Times New Roman" charset="0"/>
                  <a:ea typeface="新細明體" charset="0"/>
                </a:defRPr>
              </a:lvl9pPr>
            </a:lstStyle>
            <a:p>
              <a:pPr algn="ctr" eaLnBrk="1" hangingPunct="1">
                <a:defRPr/>
              </a:pPr>
              <a:r>
                <a:rPr lang="en-US" altLang="zh-TW">
                  <a:solidFill>
                    <a:schemeClr val="tx2"/>
                  </a:solidFill>
                  <a:latin typeface="Arial" charset="0"/>
                  <a:cs typeface="新細明體" charset="0"/>
                </a:rPr>
                <a:t>M2</a:t>
              </a:r>
            </a:p>
          </p:txBody>
        </p:sp>
      </p:grpSp>
      <p:sp>
        <p:nvSpPr>
          <p:cNvPr id="59" name="Rectangle 55">
            <a:extLst>
              <a:ext uri="{FF2B5EF4-FFF2-40B4-BE49-F238E27FC236}">
                <a16:creationId xmlns:a16="http://schemas.microsoft.com/office/drawing/2014/main" id="{B2269B17-D9EE-3148-8110-CACFBFDC6CD6}"/>
              </a:ext>
            </a:extLst>
          </p:cNvPr>
          <p:cNvSpPr>
            <a:spLocks noChangeAspect="1" noChangeArrowheads="1"/>
          </p:cNvSpPr>
          <p:nvPr/>
        </p:nvSpPr>
        <p:spPr bwMode="auto">
          <a:xfrm>
            <a:off x="1676400" y="3227388"/>
            <a:ext cx="188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zh-TW">
                <a:latin typeface="Arial" charset="0"/>
                <a:ea typeface="新細明體" charset="0"/>
                <a:cs typeface="新細明體" charset="0"/>
              </a:rPr>
              <a:t>3</a:t>
            </a:r>
            <a:r>
              <a:rPr lang="en-US" altLang="zh-TW" u="sng">
                <a:latin typeface="Arial" charset="0"/>
                <a:ea typeface="新細明體" charset="0"/>
                <a:cs typeface="新細明體" charset="0"/>
              </a:rPr>
              <a:t>4</a:t>
            </a:r>
            <a:r>
              <a:rPr lang="en-US" altLang="zh-TW">
                <a:latin typeface="Arial" charset="0"/>
                <a:ea typeface="新細明體" charset="0"/>
                <a:cs typeface="新細明體" charset="0"/>
              </a:rPr>
              <a:t>V</a:t>
            </a:r>
            <a:r>
              <a:rPr lang="en-US" altLang="zh-TW" u="sng">
                <a:latin typeface="Arial" charset="0"/>
                <a:ea typeface="新細明體" charset="0"/>
                <a:cs typeface="新細明體" charset="0"/>
              </a:rPr>
              <a:t>2</a:t>
            </a:r>
            <a:r>
              <a:rPr lang="en-US" altLang="zh-TW">
                <a:latin typeface="Arial" charset="0"/>
                <a:ea typeface="新細明體" charset="0"/>
                <a:cs typeface="新細明體" charset="0"/>
              </a:rPr>
              <a:t>H5V1H</a:t>
            </a:r>
          </a:p>
        </p:txBody>
      </p:sp>
    </p:spTree>
    <p:extLst>
      <p:ext uri="{BB962C8B-B14F-4D97-AF65-F5344CB8AC3E}">
        <p14:creationId xmlns:p14="http://schemas.microsoft.com/office/powerpoint/2010/main" val="923116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21D02A-487F-CD47-A391-DFB5A7A075D5}"/>
              </a:ext>
            </a:extLst>
          </p:cNvPr>
          <p:cNvSpPr>
            <a:spLocks noGrp="1"/>
          </p:cNvSpPr>
          <p:nvPr>
            <p:ph type="sldNum" sz="quarter" idx="12"/>
          </p:nvPr>
        </p:nvSpPr>
        <p:spPr/>
        <p:txBody>
          <a:bodyPr/>
          <a:lstStyle/>
          <a:p>
            <a:fld id="{4E77BC79-9480-1042-96E1-82B94DA0811E}" type="slidenum">
              <a:rPr lang="en-US" smtClean="0"/>
              <a:t>51</a:t>
            </a:fld>
            <a:endParaRPr lang="en-US"/>
          </a:p>
        </p:txBody>
      </p:sp>
      <p:sp>
        <p:nvSpPr>
          <p:cNvPr id="3" name="Title 2">
            <a:extLst>
              <a:ext uri="{FF2B5EF4-FFF2-40B4-BE49-F238E27FC236}">
                <a16:creationId xmlns:a16="http://schemas.microsoft.com/office/drawing/2014/main" id="{7FE82B8C-6703-A44E-9F10-4370D5E32EFD}"/>
              </a:ext>
            </a:extLst>
          </p:cNvPr>
          <p:cNvSpPr>
            <a:spLocks noGrp="1"/>
          </p:cNvSpPr>
          <p:nvPr>
            <p:ph type="title"/>
          </p:nvPr>
        </p:nvSpPr>
        <p:spPr/>
        <p:txBody>
          <a:bodyPr/>
          <a:lstStyle/>
          <a:p>
            <a:r>
              <a:rPr lang="en-US" dirty="0"/>
              <a:t>Solution Perturbation</a:t>
            </a:r>
          </a:p>
        </p:txBody>
      </p:sp>
      <p:pic>
        <p:nvPicPr>
          <p:cNvPr id="5" name="Picture 3">
            <a:extLst>
              <a:ext uri="{FF2B5EF4-FFF2-40B4-BE49-F238E27FC236}">
                <a16:creationId xmlns:a16="http://schemas.microsoft.com/office/drawing/2014/main" id="{BC7674EC-005A-C845-9CE5-9B1B4D76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30580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6959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899640" y="3933000"/>
            <a:ext cx="201600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20" name="CustomShape 2"/>
          <p:cNvSpPr/>
          <p:nvPr/>
        </p:nvSpPr>
        <p:spPr>
          <a:xfrm>
            <a:off x="899640" y="3141000"/>
            <a:ext cx="1223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21" name="CustomShape 3"/>
          <p:cNvSpPr/>
          <p:nvPr/>
        </p:nvSpPr>
        <p:spPr>
          <a:xfrm>
            <a:off x="3456360" y="3357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222" name="CustomShape 4"/>
          <p:cNvSpPr/>
          <p:nvPr/>
        </p:nvSpPr>
        <p:spPr>
          <a:xfrm>
            <a:off x="3024360" y="4149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23" name="CustomShape 5"/>
          <p:cNvSpPr/>
          <p:nvPr/>
        </p:nvSpPr>
        <p:spPr>
          <a:xfrm>
            <a:off x="3888360" y="4149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24" name="CustomShape 6"/>
          <p:cNvSpPr/>
          <p:nvPr/>
        </p:nvSpPr>
        <p:spPr>
          <a:xfrm flipH="1">
            <a:off x="3203640" y="3717000"/>
            <a:ext cx="431640" cy="431640"/>
          </a:xfrm>
          <a:prstGeom prst="straightConnector1">
            <a:avLst/>
          </a:prstGeom>
          <a:solidFill>
            <a:srgbClr val="00E4A8"/>
          </a:solidFill>
          <a:ln w="19080">
            <a:solidFill>
              <a:srgbClr val="000000"/>
            </a:solidFill>
            <a:miter/>
            <a:tailEnd type="arrow" w="med" len="med"/>
          </a:ln>
        </p:spPr>
      </p:sp>
      <p:sp>
        <p:nvSpPr>
          <p:cNvPr id="225" name="CustomShape 7"/>
          <p:cNvSpPr/>
          <p:nvPr/>
        </p:nvSpPr>
        <p:spPr>
          <a:xfrm>
            <a:off x="3636360" y="3717000"/>
            <a:ext cx="431640" cy="431640"/>
          </a:xfrm>
          <a:prstGeom prst="straightConnector1">
            <a:avLst/>
          </a:prstGeom>
          <a:solidFill>
            <a:srgbClr val="00E4A8"/>
          </a:solidFill>
          <a:ln w="19080">
            <a:solidFill>
              <a:srgbClr val="000000"/>
            </a:solidFill>
            <a:miter/>
            <a:tailEnd type="arrow" w="med" len="med"/>
          </a:ln>
        </p:spPr>
      </p:sp>
      <p:sp>
        <p:nvSpPr>
          <p:cNvPr id="226" name="CustomShape 8"/>
          <p:cNvSpPr/>
          <p:nvPr/>
        </p:nvSpPr>
        <p:spPr>
          <a:xfrm>
            <a:off x="5292000" y="3861000"/>
            <a:ext cx="1007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27" name="CustomShape 9"/>
          <p:cNvSpPr/>
          <p:nvPr/>
        </p:nvSpPr>
        <p:spPr>
          <a:xfrm>
            <a:off x="6300360" y="4077000"/>
            <a:ext cx="1007640" cy="575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28" name="CustomShape 10"/>
          <p:cNvSpPr/>
          <p:nvPr/>
        </p:nvSpPr>
        <p:spPr>
          <a:xfrm>
            <a:off x="7956360" y="3573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229" name="CustomShape 11"/>
          <p:cNvSpPr/>
          <p:nvPr/>
        </p:nvSpPr>
        <p:spPr>
          <a:xfrm>
            <a:off x="7524360" y="4365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30" name="CustomShape 12"/>
          <p:cNvSpPr/>
          <p:nvPr/>
        </p:nvSpPr>
        <p:spPr>
          <a:xfrm>
            <a:off x="8460360" y="4365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31" name="CustomShape 13"/>
          <p:cNvSpPr/>
          <p:nvPr/>
        </p:nvSpPr>
        <p:spPr>
          <a:xfrm>
            <a:off x="8136360" y="3933000"/>
            <a:ext cx="503640" cy="431640"/>
          </a:xfrm>
          <a:prstGeom prst="straightConnector1">
            <a:avLst/>
          </a:prstGeom>
          <a:solidFill>
            <a:srgbClr val="00E4A8"/>
          </a:solidFill>
          <a:ln w="19080">
            <a:solidFill>
              <a:srgbClr val="000000"/>
            </a:solidFill>
            <a:miter/>
            <a:tailEnd type="arrow" w="med" len="med"/>
          </a:ln>
        </p:spPr>
      </p:sp>
      <p:sp>
        <p:nvSpPr>
          <p:cNvPr id="232" name="CustomShape 14"/>
          <p:cNvSpPr/>
          <p:nvPr/>
        </p:nvSpPr>
        <p:spPr>
          <a:xfrm flipH="1">
            <a:off x="7703640" y="3933000"/>
            <a:ext cx="431640" cy="431640"/>
          </a:xfrm>
          <a:prstGeom prst="straightConnector1">
            <a:avLst/>
          </a:prstGeom>
          <a:solidFill>
            <a:srgbClr val="00E4A8"/>
          </a:solidFill>
          <a:ln w="19080">
            <a:solidFill>
              <a:srgbClr val="000000"/>
            </a:solidFill>
            <a:miter/>
            <a:tailEnd type="arrow" w="med" len="med"/>
          </a:ln>
        </p:spPr>
      </p:sp>
      <p:sp>
        <p:nvSpPr>
          <p:cNvPr id="233" name="CustomShape 15"/>
          <p:cNvSpPr/>
          <p:nvPr/>
        </p:nvSpPr>
        <p:spPr>
          <a:xfrm>
            <a:off x="251640" y="5794920"/>
            <a:ext cx="4248000" cy="395280"/>
          </a:xfrm>
          <a:prstGeom prst="rect">
            <a:avLst/>
          </a:prstGeom>
          <a:noFill/>
          <a:ln>
            <a:noFill/>
          </a:ln>
        </p:spPr>
        <p:txBody>
          <a:bodyPr lIns="90000" tIns="45000" rIns="90000" bIns="45000"/>
          <a:lstStyle/>
          <a:p>
            <a:pPr algn="ctr">
              <a:lnSpc>
                <a:spcPct val="100000"/>
              </a:lnSpc>
            </a:pPr>
            <a:r>
              <a:rPr lang="en-US" sz="2000" dirty="0">
                <a:solidFill>
                  <a:srgbClr val="000000"/>
                </a:solidFill>
                <a:latin typeface="Tahoma"/>
                <a:ea typeface="新細明體"/>
              </a:rPr>
              <a:t>(a) Postfix expression: 12H</a:t>
            </a:r>
            <a:endParaRPr dirty="0"/>
          </a:p>
        </p:txBody>
      </p:sp>
      <p:sp>
        <p:nvSpPr>
          <p:cNvPr id="234" name="CustomShape 16"/>
          <p:cNvSpPr/>
          <p:nvPr/>
        </p:nvSpPr>
        <p:spPr>
          <a:xfrm>
            <a:off x="4644000" y="5765040"/>
            <a:ext cx="4608000" cy="395280"/>
          </a:xfrm>
          <a:prstGeom prst="rect">
            <a:avLst/>
          </a:prstGeom>
          <a:noFill/>
          <a:ln>
            <a:noFill/>
          </a:ln>
        </p:spPr>
        <p:txBody>
          <a:bodyPr lIns="90000" tIns="45000" rIns="90000" bIns="45000"/>
          <a:lstStyle/>
          <a:p>
            <a:pPr algn="ctr">
              <a:lnSpc>
                <a:spcPct val="100000"/>
              </a:lnSpc>
            </a:pPr>
            <a:r>
              <a:rPr lang="en-US" sz="2000">
                <a:solidFill>
                  <a:srgbClr val="000000"/>
                </a:solidFill>
                <a:latin typeface="Tahoma"/>
                <a:ea typeface="新細明體"/>
              </a:rPr>
              <a:t>(b) Postfix expression: 34V</a:t>
            </a:r>
            <a:endParaRPr/>
          </a:p>
        </p:txBody>
      </p:sp>
      <p:sp>
        <p:nvSpPr>
          <p:cNvPr id="235" name="CustomShape 17"/>
          <p:cNvSpPr/>
          <p:nvPr/>
        </p:nvSpPr>
        <p:spPr>
          <a:xfrm>
            <a:off x="755640" y="3141000"/>
            <a:ext cx="360" cy="1583640"/>
          </a:xfrm>
          <a:prstGeom prst="straightConnector1">
            <a:avLst/>
          </a:prstGeom>
          <a:solidFill>
            <a:srgbClr val="00E4A8"/>
          </a:solidFill>
          <a:ln w="28440">
            <a:solidFill>
              <a:srgbClr val="000000"/>
            </a:solidFill>
            <a:miter/>
            <a:headEnd type="arrow" w="med" len="med"/>
            <a:tailEnd type="arrow" w="med" len="med"/>
          </a:ln>
        </p:spPr>
      </p:sp>
      <p:sp>
        <p:nvSpPr>
          <p:cNvPr id="236" name="CustomShape 18"/>
          <p:cNvSpPr/>
          <p:nvPr/>
        </p:nvSpPr>
        <p:spPr>
          <a:xfrm rot="16200000">
            <a:off x="-121680" y="3625920"/>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12</a:t>
            </a:r>
            <a:endParaRPr/>
          </a:p>
        </p:txBody>
      </p:sp>
      <p:sp>
        <p:nvSpPr>
          <p:cNvPr id="237" name="CustomShape 19"/>
          <p:cNvSpPr/>
          <p:nvPr/>
        </p:nvSpPr>
        <p:spPr>
          <a:xfrm>
            <a:off x="755640" y="2565000"/>
            <a:ext cx="223200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W</a:t>
            </a:r>
            <a:r>
              <a:rPr lang="en-US" sz="2400" baseline="-25000">
                <a:solidFill>
                  <a:srgbClr val="000000"/>
                </a:solidFill>
                <a:latin typeface="Tahoma"/>
                <a:ea typeface="新細明體"/>
              </a:rPr>
              <a:t>12</a:t>
            </a:r>
            <a:endParaRPr/>
          </a:p>
        </p:txBody>
      </p:sp>
      <p:sp>
        <p:nvSpPr>
          <p:cNvPr id="238" name="CustomShape 20"/>
          <p:cNvSpPr/>
          <p:nvPr/>
        </p:nvSpPr>
        <p:spPr>
          <a:xfrm>
            <a:off x="899640" y="3069000"/>
            <a:ext cx="2016000" cy="360"/>
          </a:xfrm>
          <a:prstGeom prst="straightConnector1">
            <a:avLst/>
          </a:prstGeom>
          <a:solidFill>
            <a:srgbClr val="00E4A8"/>
          </a:solidFill>
          <a:ln w="28440">
            <a:solidFill>
              <a:srgbClr val="000000"/>
            </a:solidFill>
            <a:miter/>
            <a:headEnd type="arrow" w="med" len="med"/>
            <a:tailEnd type="arrow" w="med" len="med"/>
          </a:ln>
        </p:spPr>
      </p:sp>
      <p:sp>
        <p:nvSpPr>
          <p:cNvPr id="239" name="CustomShape 21"/>
          <p:cNvSpPr/>
          <p:nvPr/>
        </p:nvSpPr>
        <p:spPr>
          <a:xfrm>
            <a:off x="1008000" y="5013000"/>
            <a:ext cx="288000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12</a:t>
            </a:r>
            <a:r>
              <a:rPr lang="en-US" sz="2000">
                <a:solidFill>
                  <a:srgbClr val="000000"/>
                </a:solidFill>
                <a:latin typeface="Tahoma"/>
                <a:ea typeface="新細明體"/>
              </a:rPr>
              <a:t>= max(W</a:t>
            </a:r>
            <a:r>
              <a:rPr lang="en-US" sz="2000" baseline="-25000">
                <a:solidFill>
                  <a:srgbClr val="000000"/>
                </a:solidFill>
                <a:latin typeface="Tahoma"/>
                <a:ea typeface="新細明體"/>
              </a:rPr>
              <a:t>1 </a:t>
            </a:r>
            <a:r>
              <a:rPr lang="en-US" sz="2000">
                <a:solidFill>
                  <a:srgbClr val="000000"/>
                </a:solidFill>
                <a:latin typeface="Tahoma"/>
                <a:ea typeface="新細明體"/>
              </a:rPr>
              <a:t>, W</a:t>
            </a:r>
            <a:r>
              <a:rPr lang="en-US" sz="2000" baseline="-25000">
                <a:solidFill>
                  <a:srgbClr val="000000"/>
                </a:solidFill>
                <a:latin typeface="Tahoma"/>
                <a:ea typeface="新細明體"/>
              </a:rPr>
              <a:t>2</a:t>
            </a:r>
            <a:r>
              <a:rPr lang="en-US" sz="2000">
                <a:solidFill>
                  <a:srgbClr val="000000"/>
                </a:solidFill>
                <a:latin typeface="Tahoma"/>
                <a:ea typeface="新細明體"/>
              </a:rPr>
              <a:t>)</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12</a:t>
            </a:r>
            <a:r>
              <a:rPr lang="en-US" sz="2000">
                <a:solidFill>
                  <a:srgbClr val="000000"/>
                </a:solidFill>
                <a:latin typeface="Tahoma"/>
                <a:ea typeface="新細明體"/>
              </a:rPr>
              <a:t>= H</a:t>
            </a:r>
            <a:r>
              <a:rPr lang="en-US" sz="2000" baseline="-25000">
                <a:solidFill>
                  <a:srgbClr val="000000"/>
                </a:solidFill>
                <a:latin typeface="Tahoma"/>
                <a:ea typeface="新細明體"/>
              </a:rPr>
              <a:t>1</a:t>
            </a:r>
            <a:r>
              <a:rPr lang="en-US" sz="2000">
                <a:solidFill>
                  <a:srgbClr val="000000"/>
                </a:solidFill>
                <a:latin typeface="Tahoma"/>
                <a:ea typeface="新細明體"/>
              </a:rPr>
              <a:t> + H</a:t>
            </a:r>
            <a:r>
              <a:rPr lang="en-US" sz="2000" baseline="-25000">
                <a:solidFill>
                  <a:srgbClr val="000000"/>
                </a:solidFill>
                <a:latin typeface="Tahoma"/>
                <a:ea typeface="新細明體"/>
              </a:rPr>
              <a:t>2</a:t>
            </a:r>
            <a:r>
              <a:rPr lang="en-US" sz="2000">
                <a:solidFill>
                  <a:srgbClr val="000000"/>
                </a:solidFill>
                <a:latin typeface="Tahoma"/>
                <a:ea typeface="新細明體"/>
              </a:rPr>
              <a:t> </a:t>
            </a:r>
            <a:endParaRPr/>
          </a:p>
        </p:txBody>
      </p:sp>
      <p:sp>
        <p:nvSpPr>
          <p:cNvPr id="240" name="CustomShape 22"/>
          <p:cNvSpPr/>
          <p:nvPr/>
        </p:nvSpPr>
        <p:spPr>
          <a:xfrm>
            <a:off x="5471640" y="4941000"/>
            <a:ext cx="324000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34</a:t>
            </a:r>
            <a:r>
              <a:rPr lang="en-US" sz="2000">
                <a:solidFill>
                  <a:srgbClr val="000000"/>
                </a:solidFill>
                <a:latin typeface="Tahoma"/>
                <a:ea typeface="新細明體"/>
              </a:rPr>
              <a:t> = W</a:t>
            </a:r>
            <a:r>
              <a:rPr lang="en-US" sz="2000" baseline="-25000">
                <a:solidFill>
                  <a:srgbClr val="000000"/>
                </a:solidFill>
                <a:latin typeface="Tahoma"/>
                <a:ea typeface="新細明體"/>
              </a:rPr>
              <a:t>3</a:t>
            </a:r>
            <a:r>
              <a:rPr lang="en-US" sz="2000">
                <a:solidFill>
                  <a:srgbClr val="000000"/>
                </a:solidFill>
                <a:latin typeface="Tahoma"/>
                <a:ea typeface="新細明體"/>
              </a:rPr>
              <a:t> + W</a:t>
            </a:r>
            <a:r>
              <a:rPr lang="en-US" sz="2000" baseline="-25000">
                <a:solidFill>
                  <a:srgbClr val="000000"/>
                </a:solidFill>
                <a:latin typeface="Tahoma"/>
                <a:ea typeface="新細明體"/>
              </a:rPr>
              <a:t>4</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34</a:t>
            </a:r>
            <a:r>
              <a:rPr lang="en-US" sz="2000">
                <a:solidFill>
                  <a:srgbClr val="000000"/>
                </a:solidFill>
                <a:latin typeface="Tahoma"/>
                <a:ea typeface="新細明體"/>
              </a:rPr>
              <a:t> = max(H</a:t>
            </a:r>
            <a:r>
              <a:rPr lang="en-US" sz="2000" baseline="-25000">
                <a:solidFill>
                  <a:srgbClr val="000000"/>
                </a:solidFill>
                <a:latin typeface="Tahoma"/>
                <a:ea typeface="新細明體"/>
              </a:rPr>
              <a:t>3</a:t>
            </a:r>
            <a:r>
              <a:rPr lang="en-US" sz="2000">
                <a:solidFill>
                  <a:srgbClr val="000000"/>
                </a:solidFill>
                <a:latin typeface="Tahoma"/>
                <a:ea typeface="新細明體"/>
              </a:rPr>
              <a:t> , H</a:t>
            </a:r>
            <a:r>
              <a:rPr lang="en-US" sz="2000" baseline="-25000">
                <a:solidFill>
                  <a:srgbClr val="000000"/>
                </a:solidFill>
                <a:latin typeface="Tahoma"/>
                <a:ea typeface="新細明體"/>
              </a:rPr>
              <a:t>4</a:t>
            </a:r>
            <a:r>
              <a:rPr lang="en-US" sz="2000">
                <a:solidFill>
                  <a:srgbClr val="000000"/>
                </a:solidFill>
                <a:latin typeface="Tahoma"/>
                <a:ea typeface="新細明體"/>
              </a:rPr>
              <a:t>) </a:t>
            </a:r>
            <a:endParaRPr/>
          </a:p>
        </p:txBody>
      </p:sp>
      <p:sp>
        <p:nvSpPr>
          <p:cNvPr id="241" name="CustomShape 23"/>
          <p:cNvSpPr/>
          <p:nvPr/>
        </p:nvSpPr>
        <p:spPr>
          <a:xfrm>
            <a:off x="5148000" y="3789000"/>
            <a:ext cx="360" cy="935640"/>
          </a:xfrm>
          <a:prstGeom prst="straightConnector1">
            <a:avLst/>
          </a:prstGeom>
          <a:solidFill>
            <a:srgbClr val="00E4A8"/>
          </a:solidFill>
          <a:ln w="28440">
            <a:solidFill>
              <a:srgbClr val="000000"/>
            </a:solidFill>
            <a:miter/>
            <a:headEnd type="arrow" w="med" len="med"/>
            <a:tailEnd type="arrow" w="med" len="med"/>
          </a:ln>
        </p:spPr>
      </p:sp>
      <p:sp>
        <p:nvSpPr>
          <p:cNvPr id="242" name="CustomShape 24"/>
          <p:cNvSpPr/>
          <p:nvPr/>
        </p:nvSpPr>
        <p:spPr>
          <a:xfrm rot="16200000">
            <a:off x="4231080" y="3983040"/>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34</a:t>
            </a:r>
            <a:endParaRPr/>
          </a:p>
        </p:txBody>
      </p:sp>
      <p:sp>
        <p:nvSpPr>
          <p:cNvPr id="243" name="CustomShape 25"/>
          <p:cNvSpPr/>
          <p:nvPr/>
        </p:nvSpPr>
        <p:spPr>
          <a:xfrm>
            <a:off x="5148000" y="3213000"/>
            <a:ext cx="223200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W</a:t>
            </a:r>
            <a:r>
              <a:rPr lang="en-US" sz="2400" baseline="-25000">
                <a:solidFill>
                  <a:srgbClr val="000000"/>
                </a:solidFill>
                <a:latin typeface="Tahoma"/>
                <a:ea typeface="新細明體"/>
              </a:rPr>
              <a:t>34</a:t>
            </a:r>
            <a:endParaRPr/>
          </a:p>
        </p:txBody>
      </p:sp>
      <p:sp>
        <p:nvSpPr>
          <p:cNvPr id="244" name="CustomShape 26"/>
          <p:cNvSpPr/>
          <p:nvPr/>
        </p:nvSpPr>
        <p:spPr>
          <a:xfrm>
            <a:off x="5292000" y="3717000"/>
            <a:ext cx="2016000" cy="360"/>
          </a:xfrm>
          <a:prstGeom prst="straightConnector1">
            <a:avLst/>
          </a:prstGeom>
          <a:solidFill>
            <a:srgbClr val="00E4A8"/>
          </a:solidFill>
          <a:ln w="28440">
            <a:solidFill>
              <a:srgbClr val="000000"/>
            </a:solidFill>
            <a:miter/>
            <a:headEnd type="arrow" w="med" len="med"/>
            <a:tailEnd type="arrow" w="med" len="med"/>
          </a:ln>
        </p:spPr>
      </p:sp>
      <p:sp>
        <p:nvSpPr>
          <p:cNvPr id="245" name="CustomShape 27"/>
          <p:cNvSpPr/>
          <p:nvPr/>
        </p:nvSpPr>
        <p:spPr>
          <a:xfrm>
            <a:off x="0" y="0"/>
            <a:ext cx="9143640" cy="837720"/>
          </a:xfrm>
          <a:prstGeom prst="rect">
            <a:avLst/>
          </a:prstGeom>
          <a:noFill/>
          <a:ln>
            <a:noFill/>
          </a:ln>
        </p:spPr>
        <p:txBody>
          <a:bodyPr lIns="90000" tIns="45000" rIns="90000" bIns="45000" anchor="ctr"/>
          <a:lstStyle/>
          <a:p>
            <a:pPr algn="ctr">
              <a:lnSpc>
                <a:spcPct val="100000"/>
              </a:lnSpc>
            </a:pPr>
            <a:r>
              <a:rPr lang="en-US" sz="2800" b="1">
                <a:solidFill>
                  <a:srgbClr val="000099"/>
                </a:solidFill>
                <a:latin typeface="Arial"/>
                <a:ea typeface="新細明體"/>
              </a:rPr>
              <a:t>Packing from a Postfix Expression</a:t>
            </a:r>
            <a:endParaRPr/>
          </a:p>
        </p:txBody>
      </p:sp>
      <p:sp>
        <p:nvSpPr>
          <p:cNvPr id="246" name="CustomShape 28"/>
          <p:cNvSpPr/>
          <p:nvPr/>
        </p:nvSpPr>
        <p:spPr>
          <a:xfrm>
            <a:off x="395640" y="1143000"/>
            <a:ext cx="8352720" cy="4590000"/>
          </a:xfrm>
          <a:prstGeom prst="rect">
            <a:avLst/>
          </a:prstGeom>
          <a:noFill/>
          <a:ln>
            <a:noFill/>
          </a:ln>
        </p:spPr>
        <p:txBody>
          <a:bodyPr lIns="90000" tIns="45000" rIns="90000" bIns="45000"/>
          <a:lstStyle/>
          <a:p>
            <a:pPr>
              <a:lnSpc>
                <a:spcPct val="100000"/>
              </a:lnSpc>
              <a:buSzPct val="120000"/>
              <a:buFont typeface="標楷體"/>
              <a:buChar char="․"/>
            </a:pPr>
            <a:r>
              <a:rPr lang="en-US" sz="2400" dirty="0">
                <a:solidFill>
                  <a:srgbClr val="000000"/>
                </a:solidFill>
                <a:latin typeface="Arial"/>
                <a:ea typeface="新細明體"/>
              </a:rPr>
              <a:t>Binary operator</a:t>
            </a:r>
            <a:endParaRPr dirty="0"/>
          </a:p>
          <a:p>
            <a:pPr lvl="1">
              <a:lnSpc>
                <a:spcPct val="100000"/>
              </a:lnSpc>
              <a:buSzPct val="55000"/>
              <a:buFont typeface="Symbol"/>
              <a:buChar char="¾"/>
            </a:pPr>
            <a:r>
              <a:rPr lang="en-US" sz="2000" dirty="0">
                <a:solidFill>
                  <a:srgbClr val="000099"/>
                </a:solidFill>
                <a:latin typeface="Arial"/>
                <a:ea typeface="新細明體"/>
              </a:rPr>
              <a:t>H: maximum on width and summation on height</a:t>
            </a:r>
            <a:endParaRPr dirty="0"/>
          </a:p>
          <a:p>
            <a:pPr lvl="1">
              <a:lnSpc>
                <a:spcPct val="100000"/>
              </a:lnSpc>
              <a:buSzPct val="55000"/>
              <a:buFont typeface="Symbol"/>
              <a:buChar char="¾"/>
            </a:pPr>
            <a:r>
              <a:rPr lang="en-US" sz="2000" dirty="0">
                <a:solidFill>
                  <a:srgbClr val="000099"/>
                </a:solidFill>
                <a:latin typeface="Arial"/>
                <a:ea typeface="新細明體"/>
              </a:rPr>
              <a:t>V: maximum on height and summation on width </a:t>
            </a:r>
            <a:endParaRPr dirty="0"/>
          </a:p>
        </p:txBody>
      </p:sp>
    </p:spTree>
    <p:extLst>
      <p:ext uri="{BB962C8B-B14F-4D97-AF65-F5344CB8AC3E}">
        <p14:creationId xmlns:p14="http://schemas.microsoft.com/office/powerpoint/2010/main" val="24877910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1043640" y="3822120"/>
            <a:ext cx="201600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48" name="CustomShape 2"/>
          <p:cNvSpPr/>
          <p:nvPr/>
        </p:nvSpPr>
        <p:spPr>
          <a:xfrm>
            <a:off x="1043640" y="3030120"/>
            <a:ext cx="1223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49" name="CustomShape 3"/>
          <p:cNvSpPr/>
          <p:nvPr/>
        </p:nvSpPr>
        <p:spPr>
          <a:xfrm>
            <a:off x="5976000" y="3462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250" name="CustomShape 4"/>
          <p:cNvSpPr/>
          <p:nvPr/>
        </p:nvSpPr>
        <p:spPr>
          <a:xfrm>
            <a:off x="5544000" y="4254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51" name="CustomShape 5"/>
          <p:cNvSpPr/>
          <p:nvPr/>
        </p:nvSpPr>
        <p:spPr>
          <a:xfrm>
            <a:off x="6408360" y="4254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52" name="CustomShape 6"/>
          <p:cNvSpPr/>
          <p:nvPr/>
        </p:nvSpPr>
        <p:spPr>
          <a:xfrm flipH="1">
            <a:off x="5723280" y="3822120"/>
            <a:ext cx="431640" cy="431640"/>
          </a:xfrm>
          <a:prstGeom prst="straightConnector1">
            <a:avLst/>
          </a:prstGeom>
          <a:solidFill>
            <a:srgbClr val="00E4A8"/>
          </a:solidFill>
          <a:ln w="19080">
            <a:solidFill>
              <a:srgbClr val="000000"/>
            </a:solidFill>
            <a:miter/>
            <a:tailEnd type="arrow" w="med" len="med"/>
          </a:ln>
        </p:spPr>
      </p:sp>
      <p:sp>
        <p:nvSpPr>
          <p:cNvPr id="253" name="CustomShape 7"/>
          <p:cNvSpPr/>
          <p:nvPr/>
        </p:nvSpPr>
        <p:spPr>
          <a:xfrm>
            <a:off x="6156000" y="3822120"/>
            <a:ext cx="431640" cy="431640"/>
          </a:xfrm>
          <a:prstGeom prst="straightConnector1">
            <a:avLst/>
          </a:prstGeom>
          <a:solidFill>
            <a:srgbClr val="00E4A8"/>
          </a:solidFill>
          <a:ln w="19080">
            <a:solidFill>
              <a:srgbClr val="000000"/>
            </a:solidFill>
            <a:miter/>
            <a:tailEnd type="arrow" w="med" len="med"/>
          </a:ln>
        </p:spPr>
      </p:sp>
      <p:sp>
        <p:nvSpPr>
          <p:cNvPr id="254" name="CustomShape 8"/>
          <p:cNvSpPr/>
          <p:nvPr/>
        </p:nvSpPr>
        <p:spPr>
          <a:xfrm>
            <a:off x="3060000" y="3822120"/>
            <a:ext cx="1007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55" name="CustomShape 9"/>
          <p:cNvSpPr/>
          <p:nvPr/>
        </p:nvSpPr>
        <p:spPr>
          <a:xfrm>
            <a:off x="4068000" y="4038120"/>
            <a:ext cx="1007640" cy="575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56" name="CustomShape 10"/>
          <p:cNvSpPr/>
          <p:nvPr/>
        </p:nvSpPr>
        <p:spPr>
          <a:xfrm>
            <a:off x="7452360" y="3462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257" name="CustomShape 11"/>
          <p:cNvSpPr/>
          <p:nvPr/>
        </p:nvSpPr>
        <p:spPr>
          <a:xfrm>
            <a:off x="7020360" y="4254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58" name="CustomShape 12"/>
          <p:cNvSpPr/>
          <p:nvPr/>
        </p:nvSpPr>
        <p:spPr>
          <a:xfrm>
            <a:off x="7956360" y="4254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59" name="CustomShape 13"/>
          <p:cNvSpPr/>
          <p:nvPr/>
        </p:nvSpPr>
        <p:spPr>
          <a:xfrm>
            <a:off x="7632360" y="3822120"/>
            <a:ext cx="503640" cy="431640"/>
          </a:xfrm>
          <a:prstGeom prst="straightConnector1">
            <a:avLst/>
          </a:prstGeom>
          <a:solidFill>
            <a:srgbClr val="00E4A8"/>
          </a:solidFill>
          <a:ln w="19080">
            <a:solidFill>
              <a:srgbClr val="000000"/>
            </a:solidFill>
            <a:miter/>
            <a:tailEnd type="arrow" w="med" len="med"/>
          </a:ln>
        </p:spPr>
      </p:sp>
      <p:sp>
        <p:nvSpPr>
          <p:cNvPr id="260" name="CustomShape 14"/>
          <p:cNvSpPr/>
          <p:nvPr/>
        </p:nvSpPr>
        <p:spPr>
          <a:xfrm flipH="1">
            <a:off x="7199640" y="3822120"/>
            <a:ext cx="431640" cy="431640"/>
          </a:xfrm>
          <a:prstGeom prst="straightConnector1">
            <a:avLst/>
          </a:prstGeom>
          <a:solidFill>
            <a:srgbClr val="00E4A8"/>
          </a:solidFill>
          <a:ln w="19080">
            <a:solidFill>
              <a:srgbClr val="000000"/>
            </a:solidFill>
            <a:miter/>
            <a:tailEnd type="arrow" w="med" len="med"/>
          </a:ln>
        </p:spPr>
      </p:sp>
      <p:sp>
        <p:nvSpPr>
          <p:cNvPr id="261" name="CustomShape 15"/>
          <p:cNvSpPr/>
          <p:nvPr/>
        </p:nvSpPr>
        <p:spPr>
          <a:xfrm>
            <a:off x="6660360" y="267012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262" name="CustomShape 16"/>
          <p:cNvSpPr/>
          <p:nvPr/>
        </p:nvSpPr>
        <p:spPr>
          <a:xfrm flipH="1">
            <a:off x="6155280" y="3030120"/>
            <a:ext cx="683640" cy="431640"/>
          </a:xfrm>
          <a:prstGeom prst="straightConnector1">
            <a:avLst/>
          </a:prstGeom>
          <a:solidFill>
            <a:srgbClr val="00E4A8"/>
          </a:solidFill>
          <a:ln w="19080">
            <a:solidFill>
              <a:srgbClr val="000000"/>
            </a:solidFill>
            <a:miter/>
            <a:tailEnd type="arrow" w="med" len="med"/>
          </a:ln>
        </p:spPr>
      </p:sp>
      <p:sp>
        <p:nvSpPr>
          <p:cNvPr id="263" name="CustomShape 17"/>
          <p:cNvSpPr/>
          <p:nvPr/>
        </p:nvSpPr>
        <p:spPr>
          <a:xfrm>
            <a:off x="6840360" y="3030120"/>
            <a:ext cx="791640" cy="431640"/>
          </a:xfrm>
          <a:prstGeom prst="straightConnector1">
            <a:avLst/>
          </a:prstGeom>
          <a:solidFill>
            <a:srgbClr val="00E4A8"/>
          </a:solidFill>
          <a:ln w="19080">
            <a:solidFill>
              <a:srgbClr val="000000"/>
            </a:solidFill>
            <a:miter/>
            <a:tailEnd type="arrow" w="med" len="med"/>
          </a:ln>
        </p:spPr>
      </p:sp>
      <p:sp>
        <p:nvSpPr>
          <p:cNvPr id="264" name="CustomShape 18"/>
          <p:cNvSpPr/>
          <p:nvPr/>
        </p:nvSpPr>
        <p:spPr>
          <a:xfrm>
            <a:off x="899640" y="3030120"/>
            <a:ext cx="360" cy="1583640"/>
          </a:xfrm>
          <a:prstGeom prst="straightConnector1">
            <a:avLst/>
          </a:prstGeom>
          <a:solidFill>
            <a:srgbClr val="00E4A8"/>
          </a:solidFill>
          <a:ln w="28440">
            <a:solidFill>
              <a:srgbClr val="000000"/>
            </a:solidFill>
            <a:miter/>
            <a:headEnd type="arrow" w="med" len="med"/>
            <a:tailEnd type="arrow" w="med" len="med"/>
          </a:ln>
        </p:spPr>
      </p:sp>
      <p:sp>
        <p:nvSpPr>
          <p:cNvPr id="265" name="CustomShape 19"/>
          <p:cNvSpPr/>
          <p:nvPr/>
        </p:nvSpPr>
        <p:spPr>
          <a:xfrm rot="16200000">
            <a:off x="-16920" y="3515040"/>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1234</a:t>
            </a:r>
            <a:endParaRPr/>
          </a:p>
        </p:txBody>
      </p:sp>
      <p:sp>
        <p:nvSpPr>
          <p:cNvPr id="266" name="CustomShape 20"/>
          <p:cNvSpPr/>
          <p:nvPr/>
        </p:nvSpPr>
        <p:spPr>
          <a:xfrm>
            <a:off x="899640" y="2454120"/>
            <a:ext cx="417600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W</a:t>
            </a:r>
            <a:r>
              <a:rPr lang="en-US" sz="2400" baseline="-25000">
                <a:solidFill>
                  <a:srgbClr val="000000"/>
                </a:solidFill>
                <a:latin typeface="Tahoma"/>
                <a:ea typeface="新細明體"/>
              </a:rPr>
              <a:t>1234</a:t>
            </a:r>
            <a:endParaRPr/>
          </a:p>
        </p:txBody>
      </p:sp>
      <p:sp>
        <p:nvSpPr>
          <p:cNvPr id="267" name="CustomShape 21"/>
          <p:cNvSpPr/>
          <p:nvPr/>
        </p:nvSpPr>
        <p:spPr>
          <a:xfrm>
            <a:off x="1043640" y="2958120"/>
            <a:ext cx="4032000" cy="360"/>
          </a:xfrm>
          <a:prstGeom prst="straightConnector1">
            <a:avLst/>
          </a:prstGeom>
          <a:solidFill>
            <a:srgbClr val="00E4A8"/>
          </a:solidFill>
          <a:ln w="28440">
            <a:solidFill>
              <a:srgbClr val="000000"/>
            </a:solidFill>
            <a:miter/>
            <a:headEnd type="arrow" w="med" len="med"/>
            <a:tailEnd type="arrow" w="med" len="med"/>
          </a:ln>
        </p:spPr>
      </p:sp>
      <p:sp>
        <p:nvSpPr>
          <p:cNvPr id="268" name="CustomShape 22"/>
          <p:cNvSpPr/>
          <p:nvPr/>
        </p:nvSpPr>
        <p:spPr>
          <a:xfrm>
            <a:off x="827640" y="4902120"/>
            <a:ext cx="784836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1234</a:t>
            </a:r>
            <a:r>
              <a:rPr lang="en-US" sz="2000">
                <a:solidFill>
                  <a:srgbClr val="000000"/>
                </a:solidFill>
                <a:latin typeface="Tahoma"/>
                <a:ea typeface="新細明體"/>
              </a:rPr>
              <a:t> = W</a:t>
            </a:r>
            <a:r>
              <a:rPr lang="en-US" sz="2000" baseline="-25000">
                <a:solidFill>
                  <a:srgbClr val="000000"/>
                </a:solidFill>
                <a:latin typeface="Tahoma"/>
                <a:ea typeface="新細明體"/>
              </a:rPr>
              <a:t>12</a:t>
            </a:r>
            <a:r>
              <a:rPr lang="en-US" sz="2000">
                <a:solidFill>
                  <a:srgbClr val="000000"/>
                </a:solidFill>
                <a:latin typeface="Tahoma"/>
                <a:ea typeface="新細明體"/>
              </a:rPr>
              <a:t> + W</a:t>
            </a:r>
            <a:r>
              <a:rPr lang="en-US" sz="2000" baseline="-25000">
                <a:solidFill>
                  <a:srgbClr val="000000"/>
                </a:solidFill>
                <a:latin typeface="Tahoma"/>
                <a:ea typeface="新細明體"/>
              </a:rPr>
              <a:t>34</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1234</a:t>
            </a:r>
            <a:r>
              <a:rPr lang="en-US" sz="2000">
                <a:solidFill>
                  <a:srgbClr val="000000"/>
                </a:solidFill>
                <a:latin typeface="Tahoma"/>
                <a:ea typeface="新細明體"/>
              </a:rPr>
              <a:t> = max(H</a:t>
            </a:r>
            <a:r>
              <a:rPr lang="en-US" sz="2000" baseline="-25000">
                <a:solidFill>
                  <a:srgbClr val="000000"/>
                </a:solidFill>
                <a:latin typeface="Tahoma"/>
                <a:ea typeface="新細明體"/>
              </a:rPr>
              <a:t>12</a:t>
            </a:r>
            <a:r>
              <a:rPr lang="en-US" sz="2000">
                <a:solidFill>
                  <a:srgbClr val="000000"/>
                </a:solidFill>
                <a:latin typeface="Tahoma"/>
                <a:ea typeface="新細明體"/>
              </a:rPr>
              <a:t> , H</a:t>
            </a:r>
            <a:r>
              <a:rPr lang="en-US" sz="2000" baseline="-25000">
                <a:solidFill>
                  <a:srgbClr val="000000"/>
                </a:solidFill>
                <a:latin typeface="Tahoma"/>
                <a:ea typeface="新細明體"/>
              </a:rPr>
              <a:t>34</a:t>
            </a:r>
            <a:r>
              <a:rPr lang="en-US" sz="2000">
                <a:solidFill>
                  <a:srgbClr val="000000"/>
                </a:solidFill>
                <a:latin typeface="Tahoma"/>
                <a:ea typeface="新細明體"/>
              </a:rPr>
              <a:t>) </a:t>
            </a:r>
            <a:endParaRPr/>
          </a:p>
        </p:txBody>
      </p:sp>
      <p:sp>
        <p:nvSpPr>
          <p:cNvPr id="269" name="CustomShape 23"/>
          <p:cNvSpPr/>
          <p:nvPr/>
        </p:nvSpPr>
        <p:spPr>
          <a:xfrm>
            <a:off x="827640" y="5877720"/>
            <a:ext cx="7920360" cy="395280"/>
          </a:xfrm>
          <a:prstGeom prst="rect">
            <a:avLst/>
          </a:prstGeom>
          <a:noFill/>
          <a:ln>
            <a:noFill/>
          </a:ln>
        </p:spPr>
        <p:txBody>
          <a:bodyPr lIns="90000" tIns="45000" rIns="90000" bIns="45000"/>
          <a:lstStyle/>
          <a:p>
            <a:pPr algn="ctr">
              <a:lnSpc>
                <a:spcPct val="100000"/>
              </a:lnSpc>
            </a:pPr>
            <a:r>
              <a:rPr lang="en-US" sz="2000" dirty="0">
                <a:solidFill>
                  <a:srgbClr val="000000"/>
                </a:solidFill>
                <a:latin typeface="Tahoma"/>
                <a:ea typeface="新細明體"/>
              </a:rPr>
              <a:t>(c) Postfix expression: 12H34VV</a:t>
            </a:r>
            <a:endParaRPr dirty="0"/>
          </a:p>
        </p:txBody>
      </p:sp>
      <p:sp>
        <p:nvSpPr>
          <p:cNvPr id="270" name="CustomShape 24"/>
          <p:cNvSpPr/>
          <p:nvPr/>
        </p:nvSpPr>
        <p:spPr>
          <a:xfrm>
            <a:off x="395640" y="1143000"/>
            <a:ext cx="8352720" cy="4590000"/>
          </a:xfrm>
          <a:prstGeom prst="rect">
            <a:avLst/>
          </a:prstGeom>
          <a:noFill/>
          <a:ln>
            <a:noFill/>
          </a:ln>
        </p:spPr>
        <p:txBody>
          <a:bodyPr lIns="90000" tIns="45000" rIns="90000" bIns="45000"/>
          <a:lstStyle/>
          <a:p>
            <a:pPr>
              <a:lnSpc>
                <a:spcPct val="100000"/>
              </a:lnSpc>
              <a:buSzPct val="120000"/>
              <a:buFont typeface="標楷體"/>
              <a:buChar char="․"/>
            </a:pPr>
            <a:r>
              <a:rPr lang="en-US" sz="2400">
                <a:solidFill>
                  <a:srgbClr val="000000"/>
                </a:solidFill>
                <a:latin typeface="Arial"/>
                <a:ea typeface="新細明體"/>
              </a:rPr>
              <a:t>Binary operator</a:t>
            </a:r>
            <a:endParaRPr/>
          </a:p>
          <a:p>
            <a:pPr lvl="1">
              <a:lnSpc>
                <a:spcPct val="100000"/>
              </a:lnSpc>
              <a:buSzPct val="55000"/>
              <a:buFont typeface="Symbol"/>
              <a:buChar char="¾"/>
            </a:pPr>
            <a:r>
              <a:rPr lang="en-US" sz="2000">
                <a:solidFill>
                  <a:srgbClr val="000099"/>
                </a:solidFill>
                <a:latin typeface="Arial"/>
                <a:ea typeface="新細明體"/>
              </a:rPr>
              <a:t>H: maximum on width and summation on height</a:t>
            </a:r>
            <a:endParaRPr/>
          </a:p>
          <a:p>
            <a:pPr lvl="1">
              <a:lnSpc>
                <a:spcPct val="100000"/>
              </a:lnSpc>
              <a:buSzPct val="55000"/>
              <a:buFont typeface="Symbol"/>
              <a:buChar char="¾"/>
            </a:pPr>
            <a:r>
              <a:rPr lang="en-US" sz="2000">
                <a:solidFill>
                  <a:srgbClr val="000099"/>
                </a:solidFill>
                <a:latin typeface="Arial"/>
                <a:ea typeface="新細明體"/>
              </a:rPr>
              <a:t>V: maximum on height and summation on width </a:t>
            </a:r>
            <a:endParaRPr/>
          </a:p>
        </p:txBody>
      </p:sp>
      <p:sp>
        <p:nvSpPr>
          <p:cNvPr id="271" name="CustomShape 25"/>
          <p:cNvSpPr/>
          <p:nvPr/>
        </p:nvSpPr>
        <p:spPr>
          <a:xfrm>
            <a:off x="0" y="0"/>
            <a:ext cx="9143640" cy="837720"/>
          </a:xfrm>
          <a:prstGeom prst="rect">
            <a:avLst/>
          </a:prstGeom>
          <a:noFill/>
          <a:ln>
            <a:noFill/>
          </a:ln>
        </p:spPr>
        <p:txBody>
          <a:bodyPr lIns="90000" tIns="45000" rIns="90000" bIns="45000" anchor="ctr"/>
          <a:lstStyle/>
          <a:p>
            <a:pPr algn="ctr">
              <a:lnSpc>
                <a:spcPct val="100000"/>
              </a:lnSpc>
            </a:pPr>
            <a:r>
              <a:rPr lang="en-US" sz="2800" b="1">
                <a:solidFill>
                  <a:srgbClr val="000099"/>
                </a:solidFill>
                <a:latin typeface="Arial"/>
                <a:ea typeface="新細明體"/>
              </a:rPr>
              <a:t>Packing Two Sub-floorplans Recursively (I)</a:t>
            </a:r>
            <a:endParaRPr/>
          </a:p>
        </p:txBody>
      </p:sp>
    </p:spTree>
    <p:extLst>
      <p:ext uri="{BB962C8B-B14F-4D97-AF65-F5344CB8AC3E}">
        <p14:creationId xmlns:p14="http://schemas.microsoft.com/office/powerpoint/2010/main" val="1228162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1433160" y="4653000"/>
            <a:ext cx="201600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73" name="CustomShape 2"/>
          <p:cNvSpPr/>
          <p:nvPr/>
        </p:nvSpPr>
        <p:spPr>
          <a:xfrm>
            <a:off x="1433160" y="3861000"/>
            <a:ext cx="1223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74" name="CustomShape 3"/>
          <p:cNvSpPr/>
          <p:nvPr/>
        </p:nvSpPr>
        <p:spPr>
          <a:xfrm>
            <a:off x="1433160" y="3069000"/>
            <a:ext cx="1007640" cy="791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75" name="CustomShape 4"/>
          <p:cNvSpPr/>
          <p:nvPr/>
        </p:nvSpPr>
        <p:spPr>
          <a:xfrm>
            <a:off x="2441520" y="3285000"/>
            <a:ext cx="1007640" cy="575640"/>
          </a:xfrm>
          <a:prstGeom prst="rect">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76" name="CustomShape 5"/>
          <p:cNvSpPr/>
          <p:nvPr/>
        </p:nvSpPr>
        <p:spPr>
          <a:xfrm flipH="1">
            <a:off x="1288440" y="3069000"/>
            <a:ext cx="360" cy="2376000"/>
          </a:xfrm>
          <a:prstGeom prst="straightConnector1">
            <a:avLst/>
          </a:prstGeom>
          <a:solidFill>
            <a:srgbClr val="00E4A8"/>
          </a:solidFill>
          <a:ln w="28440">
            <a:solidFill>
              <a:srgbClr val="000000"/>
            </a:solidFill>
            <a:miter/>
            <a:headEnd type="arrow" w="med" len="med"/>
            <a:tailEnd type="arrow" w="med" len="med"/>
          </a:ln>
        </p:spPr>
      </p:sp>
      <p:sp>
        <p:nvSpPr>
          <p:cNvPr id="277" name="CustomShape 6"/>
          <p:cNvSpPr/>
          <p:nvPr/>
        </p:nvSpPr>
        <p:spPr>
          <a:xfrm rot="16200000">
            <a:off x="342720" y="3999960"/>
            <a:ext cx="118728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H</a:t>
            </a:r>
            <a:r>
              <a:rPr lang="en-US" sz="2400" baseline="-25000">
                <a:solidFill>
                  <a:srgbClr val="000000"/>
                </a:solidFill>
                <a:latin typeface="Tahoma"/>
                <a:ea typeface="新細明體"/>
              </a:rPr>
              <a:t>1234</a:t>
            </a:r>
            <a:endParaRPr/>
          </a:p>
        </p:txBody>
      </p:sp>
      <p:sp>
        <p:nvSpPr>
          <p:cNvPr id="278" name="CustomShape 7"/>
          <p:cNvSpPr/>
          <p:nvPr/>
        </p:nvSpPr>
        <p:spPr>
          <a:xfrm>
            <a:off x="1289160" y="2421000"/>
            <a:ext cx="2232000" cy="505800"/>
          </a:xfrm>
          <a:prstGeom prst="rect">
            <a:avLst/>
          </a:prstGeom>
          <a:noFill/>
          <a:ln>
            <a:noFill/>
          </a:ln>
        </p:spPr>
        <p:txBody>
          <a:bodyPr lIns="90000" tIns="45000" rIns="90000" bIns="45000"/>
          <a:lstStyle/>
          <a:p>
            <a:pPr algn="ctr">
              <a:lnSpc>
                <a:spcPct val="100000"/>
              </a:lnSpc>
            </a:pPr>
            <a:r>
              <a:rPr lang="en-US" sz="2400">
                <a:solidFill>
                  <a:srgbClr val="000000"/>
                </a:solidFill>
                <a:latin typeface="Tahoma"/>
                <a:ea typeface="新細明體"/>
              </a:rPr>
              <a:t>W</a:t>
            </a:r>
            <a:r>
              <a:rPr lang="en-US" sz="2400" baseline="-25000">
                <a:solidFill>
                  <a:srgbClr val="000000"/>
                </a:solidFill>
                <a:latin typeface="Tahoma"/>
                <a:ea typeface="新細明體"/>
              </a:rPr>
              <a:t>1234</a:t>
            </a:r>
            <a:endParaRPr/>
          </a:p>
        </p:txBody>
      </p:sp>
      <p:sp>
        <p:nvSpPr>
          <p:cNvPr id="279" name="CustomShape 8"/>
          <p:cNvSpPr/>
          <p:nvPr/>
        </p:nvSpPr>
        <p:spPr>
          <a:xfrm>
            <a:off x="1433160" y="2925000"/>
            <a:ext cx="2088000" cy="360"/>
          </a:xfrm>
          <a:prstGeom prst="straightConnector1">
            <a:avLst/>
          </a:prstGeom>
          <a:solidFill>
            <a:srgbClr val="00E4A8"/>
          </a:solidFill>
          <a:ln w="28440">
            <a:solidFill>
              <a:srgbClr val="000000"/>
            </a:solidFill>
            <a:miter/>
            <a:headEnd type="arrow" w="med" len="med"/>
            <a:tailEnd type="arrow" w="med" len="med"/>
          </a:ln>
        </p:spPr>
      </p:sp>
      <p:sp>
        <p:nvSpPr>
          <p:cNvPr id="280" name="CustomShape 9"/>
          <p:cNvSpPr/>
          <p:nvPr/>
        </p:nvSpPr>
        <p:spPr>
          <a:xfrm>
            <a:off x="4896000" y="3717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281" name="CustomShape 10"/>
          <p:cNvSpPr/>
          <p:nvPr/>
        </p:nvSpPr>
        <p:spPr>
          <a:xfrm>
            <a:off x="4464000" y="4509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1</a:t>
            </a:r>
            <a:endParaRPr/>
          </a:p>
        </p:txBody>
      </p:sp>
      <p:sp>
        <p:nvSpPr>
          <p:cNvPr id="282" name="CustomShape 11"/>
          <p:cNvSpPr/>
          <p:nvPr/>
        </p:nvSpPr>
        <p:spPr>
          <a:xfrm>
            <a:off x="5328000" y="4509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2</a:t>
            </a:r>
            <a:endParaRPr/>
          </a:p>
        </p:txBody>
      </p:sp>
      <p:sp>
        <p:nvSpPr>
          <p:cNvPr id="283" name="CustomShape 12"/>
          <p:cNvSpPr/>
          <p:nvPr/>
        </p:nvSpPr>
        <p:spPr>
          <a:xfrm flipH="1">
            <a:off x="4643280" y="4077000"/>
            <a:ext cx="431640" cy="431640"/>
          </a:xfrm>
          <a:prstGeom prst="straightConnector1">
            <a:avLst/>
          </a:prstGeom>
          <a:solidFill>
            <a:srgbClr val="00E4A8"/>
          </a:solidFill>
          <a:ln w="19080">
            <a:solidFill>
              <a:srgbClr val="000000"/>
            </a:solidFill>
            <a:miter/>
            <a:tailEnd type="arrow" w="med" len="med"/>
          </a:ln>
        </p:spPr>
      </p:sp>
      <p:sp>
        <p:nvSpPr>
          <p:cNvPr id="284" name="CustomShape 13"/>
          <p:cNvSpPr/>
          <p:nvPr/>
        </p:nvSpPr>
        <p:spPr>
          <a:xfrm>
            <a:off x="5076000" y="4077000"/>
            <a:ext cx="431640" cy="431640"/>
          </a:xfrm>
          <a:prstGeom prst="straightConnector1">
            <a:avLst/>
          </a:prstGeom>
          <a:solidFill>
            <a:srgbClr val="00E4A8"/>
          </a:solidFill>
          <a:ln w="19080">
            <a:solidFill>
              <a:srgbClr val="000000"/>
            </a:solidFill>
            <a:miter/>
            <a:tailEnd type="arrow" w="med" len="med"/>
          </a:ln>
        </p:spPr>
      </p:sp>
      <p:sp>
        <p:nvSpPr>
          <p:cNvPr id="285" name="CustomShape 14"/>
          <p:cNvSpPr/>
          <p:nvPr/>
        </p:nvSpPr>
        <p:spPr>
          <a:xfrm>
            <a:off x="6372360" y="3717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V</a:t>
            </a:r>
            <a:endParaRPr/>
          </a:p>
        </p:txBody>
      </p:sp>
      <p:sp>
        <p:nvSpPr>
          <p:cNvPr id="286" name="CustomShape 15"/>
          <p:cNvSpPr/>
          <p:nvPr/>
        </p:nvSpPr>
        <p:spPr>
          <a:xfrm>
            <a:off x="5940000" y="4509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3</a:t>
            </a:r>
            <a:endParaRPr/>
          </a:p>
        </p:txBody>
      </p:sp>
      <p:sp>
        <p:nvSpPr>
          <p:cNvPr id="287" name="CustomShape 16"/>
          <p:cNvSpPr/>
          <p:nvPr/>
        </p:nvSpPr>
        <p:spPr>
          <a:xfrm>
            <a:off x="6876360" y="4509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4</a:t>
            </a:r>
            <a:endParaRPr/>
          </a:p>
        </p:txBody>
      </p:sp>
      <p:sp>
        <p:nvSpPr>
          <p:cNvPr id="288" name="CustomShape 17"/>
          <p:cNvSpPr/>
          <p:nvPr/>
        </p:nvSpPr>
        <p:spPr>
          <a:xfrm>
            <a:off x="6552360" y="4077000"/>
            <a:ext cx="503640" cy="431640"/>
          </a:xfrm>
          <a:prstGeom prst="straightConnector1">
            <a:avLst/>
          </a:prstGeom>
          <a:solidFill>
            <a:srgbClr val="00E4A8"/>
          </a:solidFill>
          <a:ln w="19080">
            <a:solidFill>
              <a:srgbClr val="000000"/>
            </a:solidFill>
            <a:miter/>
            <a:tailEnd type="arrow" w="med" len="med"/>
          </a:ln>
        </p:spPr>
      </p:sp>
      <p:sp>
        <p:nvSpPr>
          <p:cNvPr id="289" name="CustomShape 18"/>
          <p:cNvSpPr/>
          <p:nvPr/>
        </p:nvSpPr>
        <p:spPr>
          <a:xfrm flipH="1">
            <a:off x="6119280" y="4077000"/>
            <a:ext cx="431640" cy="431640"/>
          </a:xfrm>
          <a:prstGeom prst="straightConnector1">
            <a:avLst/>
          </a:prstGeom>
          <a:solidFill>
            <a:srgbClr val="00E4A8"/>
          </a:solidFill>
          <a:ln w="19080">
            <a:solidFill>
              <a:srgbClr val="000000"/>
            </a:solidFill>
            <a:miter/>
            <a:tailEnd type="arrow" w="med" len="med"/>
          </a:ln>
        </p:spPr>
      </p:sp>
      <p:sp>
        <p:nvSpPr>
          <p:cNvPr id="290" name="CustomShape 19"/>
          <p:cNvSpPr/>
          <p:nvPr/>
        </p:nvSpPr>
        <p:spPr>
          <a:xfrm>
            <a:off x="5652000" y="2925000"/>
            <a:ext cx="359640" cy="359640"/>
          </a:xfrm>
          <a:prstGeom prst="ellipse">
            <a:avLst/>
          </a:prstGeom>
          <a:noFill/>
          <a:ln w="9360">
            <a:solidFill>
              <a:srgbClr val="000000"/>
            </a:solidFill>
            <a:miter/>
          </a:ln>
        </p:spPr>
        <p:txBody>
          <a:bodyPr wrap="none" anchor="ctr"/>
          <a:lstStyle/>
          <a:p>
            <a:pPr algn="ctr">
              <a:lnSpc>
                <a:spcPct val="100000"/>
              </a:lnSpc>
            </a:pPr>
            <a:r>
              <a:rPr lang="en-US" sz="2400">
                <a:solidFill>
                  <a:srgbClr val="000000"/>
                </a:solidFill>
                <a:latin typeface="Tahoma"/>
                <a:ea typeface="新細明體"/>
              </a:rPr>
              <a:t>H</a:t>
            </a:r>
            <a:endParaRPr/>
          </a:p>
        </p:txBody>
      </p:sp>
      <p:sp>
        <p:nvSpPr>
          <p:cNvPr id="291" name="CustomShape 20"/>
          <p:cNvSpPr/>
          <p:nvPr/>
        </p:nvSpPr>
        <p:spPr>
          <a:xfrm flipH="1">
            <a:off x="5075280" y="3285000"/>
            <a:ext cx="755640" cy="431640"/>
          </a:xfrm>
          <a:prstGeom prst="straightConnector1">
            <a:avLst/>
          </a:prstGeom>
          <a:solidFill>
            <a:srgbClr val="00E4A8"/>
          </a:solidFill>
          <a:ln w="19080">
            <a:solidFill>
              <a:srgbClr val="000000"/>
            </a:solidFill>
            <a:miter/>
            <a:tailEnd type="arrow" w="med" len="med"/>
          </a:ln>
        </p:spPr>
      </p:sp>
      <p:sp>
        <p:nvSpPr>
          <p:cNvPr id="292" name="CustomShape 21"/>
          <p:cNvSpPr/>
          <p:nvPr/>
        </p:nvSpPr>
        <p:spPr>
          <a:xfrm>
            <a:off x="5832000" y="3285000"/>
            <a:ext cx="719640" cy="431640"/>
          </a:xfrm>
          <a:prstGeom prst="straightConnector1">
            <a:avLst/>
          </a:prstGeom>
          <a:solidFill>
            <a:srgbClr val="00E4A8"/>
          </a:solidFill>
          <a:ln w="19080">
            <a:solidFill>
              <a:srgbClr val="000000"/>
            </a:solidFill>
            <a:miter/>
            <a:tailEnd type="arrow" w="med" len="med"/>
          </a:ln>
        </p:spPr>
      </p:sp>
      <p:sp>
        <p:nvSpPr>
          <p:cNvPr id="293" name="CustomShape 22"/>
          <p:cNvSpPr/>
          <p:nvPr/>
        </p:nvSpPr>
        <p:spPr>
          <a:xfrm>
            <a:off x="3780000" y="5117040"/>
            <a:ext cx="4392000" cy="395280"/>
          </a:xfrm>
          <a:prstGeom prst="rect">
            <a:avLst/>
          </a:prstGeom>
          <a:noFill/>
          <a:ln>
            <a:noFill/>
          </a:ln>
        </p:spPr>
        <p:txBody>
          <a:bodyPr lIns="90000" tIns="45000" rIns="90000" bIns="45000"/>
          <a:lstStyle/>
          <a:p>
            <a:pPr algn="ctr">
              <a:lnSpc>
                <a:spcPct val="100000"/>
              </a:lnSpc>
            </a:pPr>
            <a:r>
              <a:rPr lang="en-US" sz="2000">
                <a:solidFill>
                  <a:srgbClr val="000000"/>
                </a:solidFill>
                <a:latin typeface="Tahoma"/>
                <a:ea typeface="新細明體"/>
              </a:rPr>
              <a:t>(d) Postfix expression: 12H34VH</a:t>
            </a:r>
            <a:endParaRPr/>
          </a:p>
        </p:txBody>
      </p:sp>
      <p:sp>
        <p:nvSpPr>
          <p:cNvPr id="294" name="CustomShape 23"/>
          <p:cNvSpPr/>
          <p:nvPr/>
        </p:nvSpPr>
        <p:spPr>
          <a:xfrm>
            <a:off x="1217160" y="5589360"/>
            <a:ext cx="3240000" cy="783000"/>
          </a:xfrm>
          <a:prstGeom prst="rect">
            <a:avLst/>
          </a:prstGeom>
          <a:noFill/>
          <a:ln>
            <a:noFill/>
          </a:ln>
        </p:spPr>
        <p:txBody>
          <a:bodyPr lIns="90000" tIns="45000" rIns="90000" bIns="45000"/>
          <a:lstStyle/>
          <a:p>
            <a:pPr>
              <a:lnSpc>
                <a:spcPct val="100000"/>
              </a:lnSpc>
            </a:pPr>
            <a:r>
              <a:rPr lang="en-US" sz="2000">
                <a:solidFill>
                  <a:srgbClr val="000000"/>
                </a:solidFill>
                <a:latin typeface="Tahoma"/>
                <a:ea typeface="新細明體"/>
              </a:rPr>
              <a:t>W</a:t>
            </a:r>
            <a:r>
              <a:rPr lang="en-US" sz="2000" baseline="-25000">
                <a:solidFill>
                  <a:srgbClr val="000000"/>
                </a:solidFill>
                <a:latin typeface="Tahoma"/>
                <a:ea typeface="新細明體"/>
              </a:rPr>
              <a:t>1234</a:t>
            </a:r>
            <a:r>
              <a:rPr lang="en-US" sz="2000">
                <a:solidFill>
                  <a:srgbClr val="000000"/>
                </a:solidFill>
                <a:latin typeface="Tahoma"/>
                <a:ea typeface="新細明體"/>
              </a:rPr>
              <a:t> = max(W</a:t>
            </a:r>
            <a:r>
              <a:rPr lang="en-US" sz="2000" baseline="-25000">
                <a:solidFill>
                  <a:srgbClr val="000000"/>
                </a:solidFill>
                <a:latin typeface="Tahoma"/>
                <a:ea typeface="新細明體"/>
              </a:rPr>
              <a:t>12</a:t>
            </a:r>
            <a:r>
              <a:rPr lang="en-US" sz="2000">
                <a:solidFill>
                  <a:srgbClr val="000000"/>
                </a:solidFill>
                <a:latin typeface="Tahoma"/>
                <a:ea typeface="新細明體"/>
              </a:rPr>
              <a:t> + W</a:t>
            </a:r>
            <a:r>
              <a:rPr lang="en-US" sz="2000" baseline="-25000">
                <a:solidFill>
                  <a:srgbClr val="000000"/>
                </a:solidFill>
                <a:latin typeface="Tahoma"/>
                <a:ea typeface="新細明體"/>
              </a:rPr>
              <a:t>34</a:t>
            </a:r>
            <a:r>
              <a:rPr lang="en-US" sz="2000">
                <a:solidFill>
                  <a:srgbClr val="000000"/>
                </a:solidFill>
                <a:latin typeface="Tahoma"/>
                <a:ea typeface="新細明體"/>
              </a:rPr>
              <a:t>) </a:t>
            </a:r>
            <a:endParaRPr/>
          </a:p>
          <a:p>
            <a:pPr>
              <a:lnSpc>
                <a:spcPct val="100000"/>
              </a:lnSpc>
            </a:pPr>
            <a:r>
              <a:rPr lang="en-US" sz="2000">
                <a:solidFill>
                  <a:srgbClr val="000000"/>
                </a:solidFill>
                <a:latin typeface="Tahoma"/>
                <a:ea typeface="新細明體"/>
              </a:rPr>
              <a:t>H</a:t>
            </a:r>
            <a:r>
              <a:rPr lang="en-US" sz="2000" baseline="-25000">
                <a:solidFill>
                  <a:srgbClr val="000000"/>
                </a:solidFill>
                <a:latin typeface="Tahoma"/>
                <a:ea typeface="新細明體"/>
              </a:rPr>
              <a:t>1234</a:t>
            </a:r>
            <a:r>
              <a:rPr lang="en-US" sz="2000">
                <a:solidFill>
                  <a:srgbClr val="000000"/>
                </a:solidFill>
                <a:latin typeface="Tahoma"/>
                <a:ea typeface="新細明體"/>
              </a:rPr>
              <a:t> = H</a:t>
            </a:r>
            <a:r>
              <a:rPr lang="en-US" sz="2000" baseline="-25000">
                <a:solidFill>
                  <a:srgbClr val="000000"/>
                </a:solidFill>
                <a:latin typeface="Tahoma"/>
                <a:ea typeface="新細明體"/>
              </a:rPr>
              <a:t>12</a:t>
            </a:r>
            <a:r>
              <a:rPr lang="en-US" sz="2000">
                <a:solidFill>
                  <a:srgbClr val="000000"/>
                </a:solidFill>
                <a:latin typeface="Tahoma"/>
                <a:ea typeface="新細明體"/>
              </a:rPr>
              <a:t> + H</a:t>
            </a:r>
            <a:r>
              <a:rPr lang="en-US" sz="2000" baseline="-25000">
                <a:solidFill>
                  <a:srgbClr val="000000"/>
                </a:solidFill>
                <a:latin typeface="Tahoma"/>
                <a:ea typeface="新細明體"/>
              </a:rPr>
              <a:t>34</a:t>
            </a:r>
            <a:endParaRPr/>
          </a:p>
        </p:txBody>
      </p:sp>
      <p:sp>
        <p:nvSpPr>
          <p:cNvPr id="295" name="CustomShape 24"/>
          <p:cNvSpPr/>
          <p:nvPr/>
        </p:nvSpPr>
        <p:spPr>
          <a:xfrm>
            <a:off x="0" y="0"/>
            <a:ext cx="9143640" cy="837720"/>
          </a:xfrm>
          <a:prstGeom prst="rect">
            <a:avLst/>
          </a:prstGeom>
          <a:noFill/>
          <a:ln>
            <a:noFill/>
          </a:ln>
        </p:spPr>
        <p:txBody>
          <a:bodyPr lIns="90000" tIns="45000" rIns="90000" bIns="45000" anchor="ctr"/>
          <a:lstStyle/>
          <a:p>
            <a:pPr algn="ctr">
              <a:lnSpc>
                <a:spcPct val="100000"/>
              </a:lnSpc>
            </a:pPr>
            <a:r>
              <a:rPr lang="en-US" sz="2800" b="1">
                <a:solidFill>
                  <a:srgbClr val="000099"/>
                </a:solidFill>
                <a:latin typeface="Arial"/>
                <a:ea typeface="新細明體"/>
              </a:rPr>
              <a:t>Packing Two Sub-floorplans Recursively (II)</a:t>
            </a:r>
            <a:endParaRPr/>
          </a:p>
        </p:txBody>
      </p:sp>
      <p:sp>
        <p:nvSpPr>
          <p:cNvPr id="296" name="CustomShape 25"/>
          <p:cNvSpPr/>
          <p:nvPr/>
        </p:nvSpPr>
        <p:spPr>
          <a:xfrm>
            <a:off x="395640" y="1143000"/>
            <a:ext cx="8352720" cy="4590000"/>
          </a:xfrm>
          <a:prstGeom prst="rect">
            <a:avLst/>
          </a:prstGeom>
          <a:noFill/>
          <a:ln>
            <a:noFill/>
          </a:ln>
        </p:spPr>
        <p:txBody>
          <a:bodyPr lIns="90000" tIns="45000" rIns="90000" bIns="45000"/>
          <a:lstStyle/>
          <a:p>
            <a:pPr>
              <a:lnSpc>
                <a:spcPct val="100000"/>
              </a:lnSpc>
              <a:buSzPct val="120000"/>
              <a:buFont typeface="標楷體"/>
              <a:buChar char="․"/>
            </a:pPr>
            <a:r>
              <a:rPr lang="en-US" sz="2400">
                <a:solidFill>
                  <a:srgbClr val="000000"/>
                </a:solidFill>
                <a:latin typeface="Arial"/>
                <a:ea typeface="新細明體"/>
              </a:rPr>
              <a:t>Binary operator</a:t>
            </a:r>
            <a:endParaRPr/>
          </a:p>
          <a:p>
            <a:pPr lvl="1">
              <a:lnSpc>
                <a:spcPct val="100000"/>
              </a:lnSpc>
              <a:buSzPct val="55000"/>
              <a:buFont typeface="Symbol"/>
              <a:buChar char="¾"/>
            </a:pPr>
            <a:r>
              <a:rPr lang="en-US" sz="2000">
                <a:solidFill>
                  <a:srgbClr val="000099"/>
                </a:solidFill>
                <a:latin typeface="Arial"/>
                <a:ea typeface="新細明體"/>
              </a:rPr>
              <a:t>H: maximum on width and summation on height</a:t>
            </a:r>
            <a:endParaRPr/>
          </a:p>
          <a:p>
            <a:pPr lvl="1">
              <a:lnSpc>
                <a:spcPct val="100000"/>
              </a:lnSpc>
              <a:buSzPct val="55000"/>
              <a:buFont typeface="Symbol"/>
              <a:buChar char="¾"/>
            </a:pPr>
            <a:r>
              <a:rPr lang="en-US" sz="2000">
                <a:solidFill>
                  <a:srgbClr val="000099"/>
                </a:solidFill>
                <a:latin typeface="Arial"/>
                <a:ea typeface="新細明體"/>
              </a:rPr>
              <a:t>V: maximum on height and summation on width </a:t>
            </a:r>
            <a:endParaRPr/>
          </a:p>
        </p:txBody>
      </p:sp>
    </p:spTree>
    <p:extLst>
      <p:ext uri="{BB962C8B-B14F-4D97-AF65-F5344CB8AC3E}">
        <p14:creationId xmlns:p14="http://schemas.microsoft.com/office/powerpoint/2010/main" val="2273925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0" y="0"/>
            <a:ext cx="9143640" cy="837720"/>
          </a:xfrm>
          <a:prstGeom prst="rect">
            <a:avLst/>
          </a:prstGeom>
          <a:noFill/>
          <a:ln>
            <a:noFill/>
          </a:ln>
        </p:spPr>
        <p:txBody>
          <a:bodyPr lIns="90000" tIns="45000" rIns="90000" bIns="45000" anchor="ctr"/>
          <a:lstStyle/>
          <a:p>
            <a:pPr algn="ctr">
              <a:lnSpc>
                <a:spcPct val="100000"/>
              </a:lnSpc>
            </a:pPr>
            <a:r>
              <a:rPr lang="en-US" sz="2800" b="1" dirty="0">
                <a:solidFill>
                  <a:srgbClr val="000099"/>
                </a:solidFill>
                <a:latin typeface="Arial"/>
                <a:ea typeface="新細明體"/>
              </a:rPr>
              <a:t>Programming Assignment 1: Floorplan Optimization</a:t>
            </a:r>
            <a:endParaRPr dirty="0"/>
          </a:p>
        </p:txBody>
      </p:sp>
      <p:sp>
        <p:nvSpPr>
          <p:cNvPr id="298" name="CustomShape 2"/>
          <p:cNvSpPr/>
          <p:nvPr/>
        </p:nvSpPr>
        <p:spPr>
          <a:xfrm>
            <a:off x="395640" y="1143000"/>
            <a:ext cx="8352720" cy="4590000"/>
          </a:xfrm>
          <a:prstGeom prst="rect">
            <a:avLst/>
          </a:prstGeom>
          <a:noFill/>
          <a:ln>
            <a:noFill/>
          </a:ln>
        </p:spPr>
        <p:txBody>
          <a:bodyPr lIns="90000" tIns="45000" rIns="90000" bIns="45000"/>
          <a:lstStyle/>
          <a:p>
            <a:pPr>
              <a:lnSpc>
                <a:spcPct val="100000"/>
              </a:lnSpc>
              <a:buSzPct val="120000"/>
              <a:buFont typeface="標楷體"/>
              <a:buChar char="․"/>
            </a:pPr>
            <a:r>
              <a:rPr lang="en-US" sz="2400" dirty="0">
                <a:solidFill>
                  <a:srgbClr val="000000"/>
                </a:solidFill>
                <a:latin typeface="Arial"/>
                <a:ea typeface="新細明體"/>
              </a:rPr>
              <a:t>Area minimization is the top priority!</a:t>
            </a:r>
            <a:endParaRPr dirty="0"/>
          </a:p>
          <a:p>
            <a:pPr>
              <a:lnSpc>
                <a:spcPct val="100000"/>
              </a:lnSpc>
              <a:buSzPct val="120000"/>
              <a:buFont typeface="標楷體"/>
              <a:buChar char="․"/>
            </a:pPr>
            <a:r>
              <a:rPr lang="en-US" sz="2400" dirty="0">
                <a:solidFill>
                  <a:srgbClr val="000000"/>
                </a:solidFill>
                <a:latin typeface="Arial"/>
                <a:ea typeface="新細明體"/>
              </a:rPr>
              <a:t>Simulated Annealing (SA)</a:t>
            </a:r>
            <a:endParaRPr dirty="0"/>
          </a:p>
          <a:p>
            <a:pPr lvl="1">
              <a:lnSpc>
                <a:spcPct val="100000"/>
              </a:lnSpc>
              <a:buSzPct val="55000"/>
              <a:buFont typeface="Symbol"/>
              <a:buChar char="¾"/>
            </a:pPr>
            <a:r>
              <a:rPr lang="en-US" sz="2000" dirty="0">
                <a:solidFill>
                  <a:srgbClr val="000099"/>
                </a:solidFill>
                <a:latin typeface="Arial"/>
                <a:ea typeface="新細明體"/>
              </a:rPr>
              <a:t>Randomly modify the slicing tree and select the one with the minimum </a:t>
            </a:r>
            <a:r>
              <a:rPr lang="en-US" sz="2000" dirty="0" err="1">
                <a:solidFill>
                  <a:srgbClr val="000099"/>
                </a:solidFill>
                <a:latin typeface="Arial"/>
                <a:ea typeface="新細明體"/>
              </a:rPr>
              <a:t>floorplan</a:t>
            </a:r>
            <a:r>
              <a:rPr lang="en-US" sz="2000" dirty="0">
                <a:solidFill>
                  <a:srgbClr val="000099"/>
                </a:solidFill>
                <a:latin typeface="Arial"/>
                <a:ea typeface="新細明體"/>
              </a:rPr>
              <a:t> area</a:t>
            </a:r>
            <a:endParaRPr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lvl="1">
              <a:lnSpc>
                <a:spcPct val="100000"/>
              </a:lnSpc>
              <a:buSzPct val="55000"/>
              <a:buFont typeface="Symbol"/>
              <a:buChar char="¾"/>
            </a:pPr>
            <a:r>
              <a:rPr lang="en-US" sz="2000" dirty="0">
                <a:solidFill>
                  <a:srgbClr val="000099"/>
                </a:solidFill>
                <a:latin typeface="Arial"/>
                <a:ea typeface="新細明體"/>
              </a:rPr>
              <a:t>We have provided you this optimization engine</a:t>
            </a:r>
            <a:endParaRPr dirty="0"/>
          </a:p>
        </p:txBody>
      </p:sp>
      <p:sp>
        <p:nvSpPr>
          <p:cNvPr id="299" name="CustomShape 3"/>
          <p:cNvSpPr/>
          <p:nvPr/>
        </p:nvSpPr>
        <p:spPr>
          <a:xfrm>
            <a:off x="395640" y="2853000"/>
            <a:ext cx="8424720" cy="2592000"/>
          </a:xfrm>
          <a:prstGeom prst="rect">
            <a:avLst/>
          </a:prstGeom>
          <a:noFill/>
          <a:ln w="9360">
            <a:solidFill>
              <a:srgbClr val="000000"/>
            </a:solidFill>
            <a:miter/>
          </a:ln>
        </p:spPr>
        <p:txBody>
          <a:bodyPr wrap="none"/>
          <a:lstStyle/>
          <a:p>
            <a:pPr>
              <a:lnSpc>
                <a:spcPct val="100000"/>
              </a:lnSpc>
            </a:pPr>
            <a:r>
              <a:rPr lang="en-US" sz="2000" dirty="0">
                <a:solidFill>
                  <a:srgbClr val="000000"/>
                </a:solidFill>
                <a:latin typeface="Tahoma"/>
                <a:ea typeface="新細明體"/>
              </a:rPr>
              <a:t>1. Generate an initial slicing tree </a:t>
            </a:r>
            <a:r>
              <a:rPr lang="en-US" sz="2000" i="1" dirty="0">
                <a:solidFill>
                  <a:srgbClr val="000000"/>
                </a:solidFill>
                <a:latin typeface="Tahoma"/>
                <a:ea typeface="新細明體"/>
              </a:rPr>
              <a:t>T</a:t>
            </a:r>
            <a:endParaRPr dirty="0"/>
          </a:p>
          <a:p>
            <a:pPr>
              <a:lnSpc>
                <a:spcPct val="100000"/>
              </a:lnSpc>
            </a:pPr>
            <a:r>
              <a:rPr lang="en-US" sz="2000" dirty="0">
                <a:solidFill>
                  <a:srgbClr val="000000"/>
                </a:solidFill>
                <a:latin typeface="Tahoma"/>
                <a:ea typeface="新細明體"/>
              </a:rPr>
              <a:t>2. Calculate the area of the slicing tree </a:t>
            </a:r>
            <a:r>
              <a:rPr lang="en-US" sz="2000" i="1" dirty="0">
                <a:solidFill>
                  <a:srgbClr val="000000"/>
                </a:solidFill>
                <a:latin typeface="Tahoma"/>
                <a:ea typeface="新細明體"/>
              </a:rPr>
              <a:t>T</a:t>
            </a:r>
            <a:endParaRPr dirty="0"/>
          </a:p>
          <a:p>
            <a:pPr>
              <a:lnSpc>
                <a:spcPct val="100000"/>
              </a:lnSpc>
            </a:pPr>
            <a:r>
              <a:rPr lang="en-US" sz="2000" dirty="0">
                <a:solidFill>
                  <a:srgbClr val="000000"/>
                </a:solidFill>
                <a:latin typeface="Tahoma"/>
                <a:ea typeface="新細明體"/>
              </a:rPr>
              <a:t>3. Generate a random neighboring solution by changing the tree</a:t>
            </a:r>
            <a:endParaRPr dirty="0"/>
          </a:p>
          <a:p>
            <a:pPr>
              <a:lnSpc>
                <a:spcPct val="100000"/>
              </a:lnSpc>
            </a:pPr>
            <a:r>
              <a:rPr lang="en-US" sz="2000" dirty="0">
                <a:solidFill>
                  <a:srgbClr val="000000"/>
                </a:solidFill>
                <a:latin typeface="Tahoma"/>
                <a:ea typeface="新細明體"/>
              </a:rPr>
              <a:t>4. Calculate the cost of the new neighboring solution</a:t>
            </a:r>
            <a:endParaRPr dirty="0"/>
          </a:p>
          <a:p>
            <a:pPr>
              <a:lnSpc>
                <a:spcPct val="100000"/>
              </a:lnSpc>
            </a:pPr>
            <a:r>
              <a:rPr lang="en-US" sz="2000" dirty="0">
                <a:solidFill>
                  <a:srgbClr val="000000"/>
                </a:solidFill>
                <a:latin typeface="Tahoma"/>
                <a:ea typeface="新細明體"/>
              </a:rPr>
              <a:t>5. Compare them: </a:t>
            </a:r>
            <a:endParaRPr dirty="0"/>
          </a:p>
          <a:p>
            <a:pPr>
              <a:lnSpc>
                <a:spcPct val="100000"/>
              </a:lnSpc>
            </a:pPr>
            <a:r>
              <a:rPr lang="en-US" sz="2000" dirty="0">
                <a:solidFill>
                  <a:srgbClr val="000000"/>
                </a:solidFill>
                <a:latin typeface="Tahoma"/>
                <a:ea typeface="新細明體"/>
              </a:rPr>
              <a:t>   if </a:t>
            </a:r>
            <a:r>
              <a:rPr lang="en-US" sz="2000" dirty="0" err="1">
                <a:solidFill>
                  <a:srgbClr val="000000"/>
                </a:solidFill>
                <a:latin typeface="Tahoma"/>
                <a:ea typeface="新細明體"/>
              </a:rPr>
              <a:t>new_area</a:t>
            </a:r>
            <a:r>
              <a:rPr lang="en-US" sz="2000" dirty="0">
                <a:solidFill>
                  <a:srgbClr val="000000"/>
                </a:solidFill>
                <a:latin typeface="Tahoma"/>
                <a:ea typeface="新細明體"/>
              </a:rPr>
              <a:t> &lt; </a:t>
            </a:r>
            <a:r>
              <a:rPr lang="en-US" sz="2000" dirty="0" err="1">
                <a:solidFill>
                  <a:srgbClr val="000000"/>
                </a:solidFill>
                <a:latin typeface="Tahoma"/>
                <a:ea typeface="新細明體"/>
              </a:rPr>
              <a:t>old_area</a:t>
            </a:r>
            <a:r>
              <a:rPr lang="en-US" sz="2000" dirty="0">
                <a:solidFill>
                  <a:srgbClr val="000000"/>
                </a:solidFill>
                <a:latin typeface="Tahoma"/>
                <a:ea typeface="新細明體"/>
              </a:rPr>
              <a:t>, then move to the new solution</a:t>
            </a:r>
            <a:endParaRPr dirty="0"/>
          </a:p>
          <a:p>
            <a:pPr>
              <a:lnSpc>
                <a:spcPct val="100000"/>
              </a:lnSpc>
            </a:pPr>
            <a:r>
              <a:rPr lang="en-US" sz="2000" dirty="0">
                <a:solidFill>
                  <a:srgbClr val="000000"/>
                </a:solidFill>
                <a:latin typeface="Tahoma"/>
                <a:ea typeface="新細明體"/>
              </a:rPr>
              <a:t>   else accept the new solution with a user-defined probability</a:t>
            </a:r>
            <a:endParaRPr dirty="0"/>
          </a:p>
          <a:p>
            <a:pPr>
              <a:lnSpc>
                <a:spcPct val="100000"/>
              </a:lnSpc>
            </a:pPr>
            <a:r>
              <a:rPr lang="en-US" sz="2000" dirty="0">
                <a:solidFill>
                  <a:srgbClr val="000000"/>
                </a:solidFill>
                <a:latin typeface="Tahoma"/>
                <a:ea typeface="新細明體"/>
              </a:rPr>
              <a:t>6. Repeat steps 3-5 above until an acceptable solution is found </a:t>
            </a:r>
            <a:endParaRPr dirty="0"/>
          </a:p>
        </p:txBody>
      </p:sp>
    </p:spTree>
    <p:extLst>
      <p:ext uri="{BB962C8B-B14F-4D97-AF65-F5344CB8AC3E}">
        <p14:creationId xmlns:p14="http://schemas.microsoft.com/office/powerpoint/2010/main" val="4091305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F8292-B932-DE47-AA77-FACFFE02A80C}"/>
              </a:ext>
            </a:extLst>
          </p:cNvPr>
          <p:cNvSpPr>
            <a:spLocks noGrp="1"/>
          </p:cNvSpPr>
          <p:nvPr>
            <p:ph type="sldNum" sz="quarter" idx="12"/>
          </p:nvPr>
        </p:nvSpPr>
        <p:spPr/>
        <p:txBody>
          <a:bodyPr/>
          <a:lstStyle/>
          <a:p>
            <a:fld id="{4E77BC79-9480-1042-96E1-82B94DA0811E}" type="slidenum">
              <a:rPr lang="en-US" smtClean="0"/>
              <a:t>56</a:t>
            </a:fld>
            <a:endParaRPr lang="en-US"/>
          </a:p>
        </p:txBody>
      </p:sp>
      <p:sp>
        <p:nvSpPr>
          <p:cNvPr id="3" name="Title 2">
            <a:extLst>
              <a:ext uri="{FF2B5EF4-FFF2-40B4-BE49-F238E27FC236}">
                <a16:creationId xmlns:a16="http://schemas.microsoft.com/office/drawing/2014/main" id="{0C457E9C-67B4-E24E-BF13-1AB8665CA442}"/>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8D8A6AF5-86F2-3249-A04B-4750D710F3DB}"/>
              </a:ext>
            </a:extLst>
          </p:cNvPr>
          <p:cNvSpPr>
            <a:spLocks noGrp="1"/>
          </p:cNvSpPr>
          <p:nvPr>
            <p:ph idx="1"/>
          </p:nvPr>
        </p:nvSpPr>
        <p:spPr>
          <a:xfrm>
            <a:off x="628650" y="1295944"/>
            <a:ext cx="7886700" cy="5300300"/>
          </a:xfrm>
        </p:spPr>
        <p:txBody>
          <a:bodyPr/>
          <a:lstStyle/>
          <a:p>
            <a:r>
              <a:rPr lang="en-US" dirty="0"/>
              <a:t>Stack is a first-in-last-out data collection</a:t>
            </a:r>
          </a:p>
          <a:p>
            <a:pPr lvl="1"/>
            <a:r>
              <a:rPr lang="en-US" dirty="0"/>
              <a:t>pop: delete an item from the stack</a:t>
            </a:r>
          </a:p>
          <a:p>
            <a:pPr lvl="1"/>
            <a:r>
              <a:rPr lang="en-US" dirty="0"/>
              <a:t>push: insert an item into the stack</a:t>
            </a:r>
          </a:p>
          <a:p>
            <a:pPr lvl="1"/>
            <a:r>
              <a:rPr lang="en-US" dirty="0"/>
              <a:t>top: query the top item in the stack</a:t>
            </a:r>
          </a:p>
          <a:p>
            <a:r>
              <a:rPr lang="en-US" dirty="0"/>
              <a:t>Queue is a first-in-first-out data collection </a:t>
            </a:r>
          </a:p>
          <a:p>
            <a:pPr lvl="1"/>
            <a:r>
              <a:rPr lang="en-US" dirty="0"/>
              <a:t>pop: delete an item from the queue</a:t>
            </a:r>
          </a:p>
          <a:p>
            <a:pPr lvl="1"/>
            <a:r>
              <a:rPr lang="en-US" dirty="0"/>
              <a:t>push: insert an item into the queue</a:t>
            </a:r>
          </a:p>
          <a:p>
            <a:pPr lvl="1"/>
            <a:r>
              <a:rPr lang="en-US" dirty="0"/>
              <a:t>front: query the front item in the queue</a:t>
            </a:r>
          </a:p>
          <a:p>
            <a:r>
              <a:rPr lang="en-US" dirty="0"/>
              <a:t>Applications on compile expression parsing, VLSI design automation, and floorplan</a:t>
            </a:r>
          </a:p>
          <a:p>
            <a:pPr lvl="1"/>
            <a:r>
              <a:rPr lang="en-US" dirty="0"/>
              <a:t>Programming assignment 1 is out and is </a:t>
            </a:r>
            <a:r>
              <a:rPr lang="en-US" b="1" dirty="0">
                <a:solidFill>
                  <a:srgbClr val="FF0000"/>
                </a:solidFill>
              </a:rPr>
              <a:t>due on 2/27</a:t>
            </a:r>
          </a:p>
          <a:p>
            <a:pPr lvl="2"/>
            <a:r>
              <a:rPr lang="en-US" dirty="0"/>
              <a:t>Check class webpage for more details</a:t>
            </a:r>
          </a:p>
          <a:p>
            <a:pPr lvl="1"/>
            <a:endParaRPr lang="en-US" dirty="0"/>
          </a:p>
          <a:p>
            <a:endParaRPr lang="en-US" dirty="0"/>
          </a:p>
          <a:p>
            <a:endParaRPr lang="en-US" dirty="0"/>
          </a:p>
        </p:txBody>
      </p:sp>
    </p:spTree>
    <p:extLst>
      <p:ext uri="{BB962C8B-B14F-4D97-AF65-F5344CB8AC3E}">
        <p14:creationId xmlns:p14="http://schemas.microsoft.com/office/powerpoint/2010/main" val="372141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CB412-97C4-2E4C-A866-91CA4C32559D}"/>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93D1B74C-81A7-DA45-B028-28F0FB352CFA}"/>
              </a:ext>
            </a:extLst>
          </p:cNvPr>
          <p:cNvSpPr>
            <a:spLocks noGrp="1"/>
          </p:cNvSpPr>
          <p:nvPr>
            <p:ph type="title"/>
          </p:nvPr>
        </p:nvSpPr>
        <p:spPr/>
        <p:txBody>
          <a:bodyPr/>
          <a:lstStyle/>
          <a:p>
            <a:r>
              <a:rPr lang="en-US" dirty="0"/>
              <a:t>std::stack</a:t>
            </a:r>
          </a:p>
        </p:txBody>
      </p:sp>
      <p:sp>
        <p:nvSpPr>
          <p:cNvPr id="4" name="Content Placeholder 3">
            <a:extLst>
              <a:ext uri="{FF2B5EF4-FFF2-40B4-BE49-F238E27FC236}">
                <a16:creationId xmlns:a16="http://schemas.microsoft.com/office/drawing/2014/main" id="{60BD7F64-D7AE-6944-929E-2B4826D18549}"/>
              </a:ext>
            </a:extLst>
          </p:cNvPr>
          <p:cNvSpPr>
            <a:spLocks noGrp="1"/>
          </p:cNvSpPr>
          <p:nvPr>
            <p:ph idx="1"/>
          </p:nvPr>
        </p:nvSpPr>
        <p:spPr/>
        <p:txBody>
          <a:bodyPr/>
          <a:lstStyle/>
          <a:p>
            <a:r>
              <a:rPr lang="en-US" dirty="0"/>
              <a:t>C++ Standard Template Library (STL) stack</a:t>
            </a:r>
          </a:p>
          <a:p>
            <a:pPr lvl="1"/>
            <a:r>
              <a:rPr lang="en-US" dirty="0">
                <a:hlinkClick r:id="rId3"/>
              </a:rPr>
              <a:t>https://en.cppreference.com/w/cpp/container/stack</a:t>
            </a:r>
            <a:endParaRPr lang="en-US" dirty="0"/>
          </a:p>
        </p:txBody>
      </p:sp>
      <p:sp>
        <p:nvSpPr>
          <p:cNvPr id="5" name="Rectangle 4">
            <a:extLst>
              <a:ext uri="{FF2B5EF4-FFF2-40B4-BE49-F238E27FC236}">
                <a16:creationId xmlns:a16="http://schemas.microsoft.com/office/drawing/2014/main" id="{881FFC6A-0329-6B4C-AF46-1FE7EFA295F1}"/>
              </a:ext>
            </a:extLst>
          </p:cNvPr>
          <p:cNvSpPr/>
          <p:nvPr/>
        </p:nvSpPr>
        <p:spPr>
          <a:xfrm>
            <a:off x="2286000" y="2453381"/>
            <a:ext cx="4572000" cy="4247317"/>
          </a:xfrm>
          <a:prstGeom prst="rect">
            <a:avLst/>
          </a:prstGeom>
        </p:spPr>
        <p:txBody>
          <a:bodyPr>
            <a:spAutoFit/>
          </a:bodyPr>
          <a:lstStyle/>
          <a:p>
            <a:r>
              <a:rPr lang="en-US" altLang="zh-TW" i="1" dirty="0">
                <a:solidFill>
                  <a:srgbClr val="00B050"/>
                </a:solidFill>
                <a:latin typeface="Courier New" pitchFamily="49" charset="0"/>
                <a:cs typeface="Courier New" pitchFamily="49" charset="0"/>
              </a:rPr>
              <a:t>/* stack example */</a:t>
            </a:r>
            <a:r>
              <a:rPr lang="en-US" altLang="zh-TW" dirty="0">
                <a:solidFill>
                  <a:srgbClr val="00B050"/>
                </a:solidFill>
                <a:latin typeface="Courier New" pitchFamily="49" charset="0"/>
                <a:cs typeface="Courier New" pitchFamily="49" charset="0"/>
              </a:rPr>
              <a:t> </a:t>
            </a:r>
          </a:p>
          <a:p>
            <a:r>
              <a:rPr lang="en-US" altLang="zh-TW" i="1" dirty="0">
                <a:latin typeface="Courier New" pitchFamily="49" charset="0"/>
                <a:cs typeface="Courier New" pitchFamily="49" charset="0"/>
              </a:rPr>
              <a:t>#include &lt;iostream&gt;</a:t>
            </a:r>
          </a:p>
          <a:p>
            <a:r>
              <a:rPr lang="en-US" altLang="zh-TW" i="1" dirty="0">
                <a:latin typeface="Courier New" pitchFamily="49" charset="0"/>
                <a:cs typeface="Courier New" pitchFamily="49" charset="0"/>
              </a:rPr>
              <a:t>#include &lt;stack&gt;</a:t>
            </a:r>
          </a:p>
          <a:p>
            <a:endParaRPr lang="en-US" altLang="zh-TW" i="1" dirty="0">
              <a:latin typeface="Courier New" pitchFamily="49" charset="0"/>
              <a:cs typeface="Courier New" pitchFamily="49" charset="0"/>
            </a:endParaRPr>
          </a:p>
          <a:p>
            <a:r>
              <a:rPr lang="en-US" altLang="zh-TW" i="1" dirty="0">
                <a:latin typeface="Courier New" pitchFamily="49" charset="0"/>
                <a:cs typeface="Courier New" pitchFamily="49" charset="0"/>
              </a:rPr>
              <a:t>int main()</a:t>
            </a:r>
          </a:p>
          <a:p>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std::stack&lt;int&gt; </a:t>
            </a:r>
            <a:r>
              <a:rPr lang="en-US" altLang="zh-TW" i="1" dirty="0" err="1">
                <a:latin typeface="Courier New" pitchFamily="49" charset="0"/>
                <a:cs typeface="Courier New" pitchFamily="49" charset="0"/>
              </a:rPr>
              <a:t>stk</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stk.push</a:t>
            </a:r>
            <a:r>
              <a:rPr lang="en-US" altLang="zh-TW" i="1" dirty="0">
                <a:latin typeface="Courier New" pitchFamily="49" charset="0"/>
                <a:cs typeface="Courier New" pitchFamily="49" charset="0"/>
              </a:rPr>
              <a:t>(1);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stk.push</a:t>
            </a:r>
            <a:r>
              <a:rPr lang="en-US" altLang="zh-TW" i="1" dirty="0">
                <a:latin typeface="Courier New" pitchFamily="49" charset="0"/>
                <a:cs typeface="Courier New" pitchFamily="49" charset="0"/>
              </a:rPr>
              <a:t>(2);</a:t>
            </a:r>
          </a:p>
          <a:p>
            <a:r>
              <a:rPr lang="en-US" altLang="zh-TW" i="1" dirty="0">
                <a:latin typeface="Courier New" pitchFamily="49" charset="0"/>
                <a:cs typeface="Courier New" pitchFamily="49" charset="0"/>
              </a:rPr>
              <a:t>	std::</a:t>
            </a:r>
            <a:r>
              <a:rPr lang="en-US" altLang="zh-TW" i="1" dirty="0" err="1">
                <a:latin typeface="Courier New" pitchFamily="49" charset="0"/>
                <a:cs typeface="Courier New" pitchFamily="49" charset="0"/>
              </a:rPr>
              <a:t>cout</a:t>
            </a:r>
            <a:r>
              <a:rPr lang="en-US" altLang="zh-TW" i="1" dirty="0">
                <a:latin typeface="Courier New" pitchFamily="49" charset="0"/>
                <a:cs typeface="Courier New" pitchFamily="49" charset="0"/>
              </a:rPr>
              <a:t>&lt;&lt;</a:t>
            </a:r>
            <a:r>
              <a:rPr lang="en-US" altLang="zh-TW" i="1" dirty="0" err="1">
                <a:latin typeface="Courier New" pitchFamily="49" charset="0"/>
                <a:cs typeface="Courier New" pitchFamily="49" charset="0"/>
              </a:rPr>
              <a:t>stk.top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a:solidFill>
                  <a:srgbClr val="00B050"/>
                </a:solidFill>
                <a:latin typeface="Courier New" pitchFamily="49" charset="0"/>
                <a:cs typeface="Courier New" pitchFamily="49" charset="0"/>
              </a:rPr>
              <a:t>/* clear the stack */</a:t>
            </a:r>
          </a:p>
          <a:p>
            <a:r>
              <a:rPr lang="en-US" altLang="zh-TW" i="1" dirty="0">
                <a:latin typeface="Courier New" pitchFamily="49" charset="0"/>
                <a:cs typeface="Courier New" pitchFamily="49" charset="0"/>
              </a:rPr>
              <a:t>	while(!</a:t>
            </a:r>
            <a:r>
              <a:rPr lang="en-US" altLang="zh-TW" i="1" dirty="0" err="1">
                <a:latin typeface="Courier New" pitchFamily="49" charset="0"/>
                <a:cs typeface="Courier New" pitchFamily="49" charset="0"/>
              </a:rPr>
              <a:t>stk.empty</a:t>
            </a:r>
            <a:r>
              <a:rPr lang="en-US" altLang="zh-TW" i="1" dirty="0">
                <a:latin typeface="Courier New" pitchFamily="49" charset="0"/>
                <a:cs typeface="Courier New" pitchFamily="49" charset="0"/>
              </a:rPr>
              <a:t>())                            </a:t>
            </a:r>
          </a:p>
          <a:p>
            <a:r>
              <a:rPr lang="en-US" altLang="zh-TW" i="1" dirty="0">
                <a:latin typeface="Courier New" pitchFamily="49" charset="0"/>
                <a:cs typeface="Courier New" pitchFamily="49" charset="0"/>
              </a:rPr>
              <a:t>     </a:t>
            </a:r>
            <a:r>
              <a:rPr lang="en-US" altLang="zh-TW" i="1" dirty="0" err="1">
                <a:latin typeface="Courier New" pitchFamily="49" charset="0"/>
                <a:cs typeface="Courier New" pitchFamily="49" charset="0"/>
              </a:rPr>
              <a:t>stk.pop</a:t>
            </a:r>
            <a:r>
              <a:rPr lang="en-US" altLang="zh-TW" i="1" dirty="0">
                <a:latin typeface="Courier New" pitchFamily="49" charset="0"/>
                <a:cs typeface="Courier New" pitchFamily="49" charset="0"/>
              </a:rPr>
              <a:t>();</a:t>
            </a:r>
          </a:p>
          <a:p>
            <a:r>
              <a:rPr lang="en-US" altLang="zh-TW" i="1" dirty="0">
                <a:latin typeface="Courier New" pitchFamily="49" charset="0"/>
                <a:cs typeface="Courier New" pitchFamily="49" charset="0"/>
              </a:rPr>
              <a:t>}</a:t>
            </a:r>
          </a:p>
        </p:txBody>
      </p:sp>
    </p:spTree>
    <p:extLst>
      <p:ext uri="{BB962C8B-B14F-4D97-AF65-F5344CB8AC3E}">
        <p14:creationId xmlns:p14="http://schemas.microsoft.com/office/powerpoint/2010/main" val="3329185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0274E3-73F7-E343-AAA3-AC49DBFD8A03}"/>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12413D51-9D6C-F74B-B127-CB51FCE2C2D8}"/>
              </a:ext>
            </a:extLst>
          </p:cNvPr>
          <p:cNvSpPr>
            <a:spLocks noGrp="1"/>
          </p:cNvSpPr>
          <p:nvPr>
            <p:ph type="title"/>
          </p:nvPr>
        </p:nvSpPr>
        <p:spPr/>
        <p:txBody>
          <a:bodyPr/>
          <a:lstStyle/>
          <a:p>
            <a:r>
              <a:rPr lang="en-US" dirty="0"/>
              <a:t>Application: Recursion Stack Frame</a:t>
            </a:r>
          </a:p>
        </p:txBody>
      </p:sp>
      <p:grpSp>
        <p:nvGrpSpPr>
          <p:cNvPr id="5" name="群組 23">
            <a:extLst>
              <a:ext uri="{FF2B5EF4-FFF2-40B4-BE49-F238E27FC236}">
                <a16:creationId xmlns:a16="http://schemas.microsoft.com/office/drawing/2014/main" id="{2C490AAB-9B2C-604A-8E8C-EF5D6B498E13}"/>
              </a:ext>
            </a:extLst>
          </p:cNvPr>
          <p:cNvGrpSpPr/>
          <p:nvPr/>
        </p:nvGrpSpPr>
        <p:grpSpPr>
          <a:xfrm>
            <a:off x="538164" y="1643050"/>
            <a:ext cx="7677174" cy="4357717"/>
            <a:chOff x="395288" y="1285875"/>
            <a:chExt cx="8142287" cy="4658840"/>
          </a:xfrm>
        </p:grpSpPr>
        <p:graphicFrame>
          <p:nvGraphicFramePr>
            <p:cNvPr id="6" name="Object 2">
              <a:extLst>
                <a:ext uri="{FF2B5EF4-FFF2-40B4-BE49-F238E27FC236}">
                  <a16:creationId xmlns:a16="http://schemas.microsoft.com/office/drawing/2014/main" id="{BB442FD5-A7D7-D84F-9DF1-F6B4FFE47627}"/>
                </a:ext>
              </a:extLst>
            </p:cNvPr>
            <p:cNvGraphicFramePr>
              <a:graphicFrameLocks noChangeAspect="1"/>
            </p:cNvGraphicFramePr>
            <p:nvPr/>
          </p:nvGraphicFramePr>
          <p:xfrm>
            <a:off x="1241424" y="3379788"/>
            <a:ext cx="3092407" cy="2564927"/>
          </p:xfrm>
          <a:graphic>
            <a:graphicData uri="http://schemas.openxmlformats.org/presentationml/2006/ole">
              <mc:AlternateContent xmlns:mc="http://schemas.openxmlformats.org/markup-compatibility/2006">
                <mc:Choice xmlns:v="urn:schemas-microsoft-com:vml" Requires="v">
                  <p:oleObj spid="_x0000_s51565" name="文件" r:id="rId4" imgW="2930318" imgH="2443727" progId="Word.Document.8">
                    <p:embed/>
                  </p:oleObj>
                </mc:Choice>
                <mc:Fallback>
                  <p:oleObj name="文件" r:id="rId4" imgW="2930318" imgH="2443727" progId="Word.Document.8">
                    <p:embed/>
                    <p:pic>
                      <p:nvPicPr>
                        <p:cNvPr id="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424" y="3379788"/>
                          <a:ext cx="3092407" cy="2564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3">
              <a:extLst>
                <a:ext uri="{FF2B5EF4-FFF2-40B4-BE49-F238E27FC236}">
                  <a16:creationId xmlns:a16="http://schemas.microsoft.com/office/drawing/2014/main" id="{3AF8D5F0-A701-BA44-A5FF-091E3FEED0DF}"/>
                </a:ext>
              </a:extLst>
            </p:cNvPr>
            <p:cNvSpPr>
              <a:spLocks noChangeShapeType="1"/>
            </p:cNvSpPr>
            <p:nvPr/>
          </p:nvSpPr>
          <p:spPr bwMode="auto">
            <a:xfrm flipH="1">
              <a:off x="833438" y="4229100"/>
              <a:ext cx="457200" cy="0"/>
            </a:xfrm>
            <a:prstGeom prst="line">
              <a:avLst/>
            </a:prstGeom>
            <a:noFill/>
            <a:ln w="9525">
              <a:solidFill>
                <a:schemeClr val="tx1"/>
              </a:solidFill>
              <a:round/>
              <a:headEnd/>
              <a:tailEnd/>
            </a:ln>
            <a:effectLst/>
          </p:spPr>
          <p:txBody>
            <a:bodyPr wrap="none" anchor="ctr"/>
            <a:lstStyle/>
            <a:p>
              <a:endParaRPr lang="zh-TW" altLang="en-US"/>
            </a:p>
          </p:txBody>
        </p:sp>
        <p:sp>
          <p:nvSpPr>
            <p:cNvPr id="8" name="Line 4">
              <a:extLst>
                <a:ext uri="{FF2B5EF4-FFF2-40B4-BE49-F238E27FC236}">
                  <a16:creationId xmlns:a16="http://schemas.microsoft.com/office/drawing/2014/main" id="{CEC0B754-D8AE-2C48-A43A-414CC39B908E}"/>
                </a:ext>
              </a:extLst>
            </p:cNvPr>
            <p:cNvSpPr>
              <a:spLocks noChangeShapeType="1"/>
            </p:cNvSpPr>
            <p:nvPr/>
          </p:nvSpPr>
          <p:spPr bwMode="auto">
            <a:xfrm>
              <a:off x="833438" y="4229100"/>
              <a:ext cx="0" cy="60960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9" name="Line 5">
              <a:extLst>
                <a:ext uri="{FF2B5EF4-FFF2-40B4-BE49-F238E27FC236}">
                  <a16:creationId xmlns:a16="http://schemas.microsoft.com/office/drawing/2014/main" id="{15AE33C1-C323-7D46-ACF9-23DC9AAD7322}"/>
                </a:ext>
              </a:extLst>
            </p:cNvPr>
            <p:cNvSpPr>
              <a:spLocks noChangeShapeType="1"/>
            </p:cNvSpPr>
            <p:nvPr/>
          </p:nvSpPr>
          <p:spPr bwMode="auto">
            <a:xfrm flipH="1">
              <a:off x="3729038" y="4152900"/>
              <a:ext cx="228600" cy="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0" name="Line 6">
              <a:extLst>
                <a:ext uri="{FF2B5EF4-FFF2-40B4-BE49-F238E27FC236}">
                  <a16:creationId xmlns:a16="http://schemas.microsoft.com/office/drawing/2014/main" id="{FE815DD5-AA9B-B64C-989C-B7217A8BE4EE}"/>
                </a:ext>
              </a:extLst>
            </p:cNvPr>
            <p:cNvSpPr>
              <a:spLocks noChangeShapeType="1"/>
            </p:cNvSpPr>
            <p:nvPr/>
          </p:nvSpPr>
          <p:spPr bwMode="auto">
            <a:xfrm flipH="1">
              <a:off x="4908550" y="4229100"/>
              <a:ext cx="381000" cy="0"/>
            </a:xfrm>
            <a:prstGeom prst="line">
              <a:avLst/>
            </a:prstGeom>
            <a:noFill/>
            <a:ln w="9525">
              <a:solidFill>
                <a:schemeClr val="tx1"/>
              </a:solidFill>
              <a:round/>
              <a:headEnd/>
              <a:tailEnd/>
            </a:ln>
            <a:effectLst/>
          </p:spPr>
          <p:txBody>
            <a:bodyPr wrap="none" anchor="ctr"/>
            <a:lstStyle/>
            <a:p>
              <a:endParaRPr lang="zh-TW" altLang="en-US"/>
            </a:p>
          </p:txBody>
        </p:sp>
        <p:sp>
          <p:nvSpPr>
            <p:cNvPr id="11" name="Line 7">
              <a:extLst>
                <a:ext uri="{FF2B5EF4-FFF2-40B4-BE49-F238E27FC236}">
                  <a16:creationId xmlns:a16="http://schemas.microsoft.com/office/drawing/2014/main" id="{2AC4C7AC-B00C-2341-8314-F8EEB2382083}"/>
                </a:ext>
              </a:extLst>
            </p:cNvPr>
            <p:cNvSpPr>
              <a:spLocks noChangeShapeType="1"/>
            </p:cNvSpPr>
            <p:nvPr/>
          </p:nvSpPr>
          <p:spPr bwMode="auto">
            <a:xfrm>
              <a:off x="4910138" y="4229100"/>
              <a:ext cx="0" cy="91440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2" name="Line 8">
              <a:extLst>
                <a:ext uri="{FF2B5EF4-FFF2-40B4-BE49-F238E27FC236}">
                  <a16:creationId xmlns:a16="http://schemas.microsoft.com/office/drawing/2014/main" id="{B4CAD135-0D0B-D248-96B1-864D156A7A09}"/>
                </a:ext>
              </a:extLst>
            </p:cNvPr>
            <p:cNvSpPr>
              <a:spLocks noChangeShapeType="1"/>
            </p:cNvSpPr>
            <p:nvPr/>
          </p:nvSpPr>
          <p:spPr bwMode="auto">
            <a:xfrm flipH="1">
              <a:off x="5062538" y="2298700"/>
              <a:ext cx="228600" cy="0"/>
            </a:xfrm>
            <a:prstGeom prst="line">
              <a:avLst/>
            </a:prstGeom>
            <a:noFill/>
            <a:ln w="9525">
              <a:solidFill>
                <a:schemeClr val="tx1"/>
              </a:solidFill>
              <a:round/>
              <a:headEnd/>
              <a:tailEnd/>
            </a:ln>
            <a:effectLst/>
          </p:spPr>
          <p:txBody>
            <a:bodyPr wrap="none" anchor="ctr"/>
            <a:lstStyle/>
            <a:p>
              <a:endParaRPr lang="zh-TW" altLang="en-US"/>
            </a:p>
          </p:txBody>
        </p:sp>
        <p:sp>
          <p:nvSpPr>
            <p:cNvPr id="13" name="Line 9">
              <a:extLst>
                <a:ext uri="{FF2B5EF4-FFF2-40B4-BE49-F238E27FC236}">
                  <a16:creationId xmlns:a16="http://schemas.microsoft.com/office/drawing/2014/main" id="{FDC02280-3252-9D4E-82D7-E1D178A61839}"/>
                </a:ext>
              </a:extLst>
            </p:cNvPr>
            <p:cNvSpPr>
              <a:spLocks noChangeShapeType="1"/>
            </p:cNvSpPr>
            <p:nvPr/>
          </p:nvSpPr>
          <p:spPr bwMode="auto">
            <a:xfrm flipH="1">
              <a:off x="5084763" y="2295525"/>
              <a:ext cx="0" cy="1931988"/>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4" name="Text Box 10">
              <a:extLst>
                <a:ext uri="{FF2B5EF4-FFF2-40B4-BE49-F238E27FC236}">
                  <a16:creationId xmlns:a16="http://schemas.microsoft.com/office/drawing/2014/main" id="{EC732F37-7C36-4D47-B5F6-8D162597E541}"/>
                </a:ext>
              </a:extLst>
            </p:cNvPr>
            <p:cNvSpPr txBox="1">
              <a:spLocks noChangeArrowheads="1"/>
            </p:cNvSpPr>
            <p:nvPr/>
          </p:nvSpPr>
          <p:spPr bwMode="auto">
            <a:xfrm>
              <a:off x="3957638" y="3886200"/>
              <a:ext cx="792162" cy="1187450"/>
            </a:xfrm>
            <a:prstGeom prst="rect">
              <a:avLst/>
            </a:prstGeom>
            <a:noFill/>
            <a:ln w="9525">
              <a:noFill/>
              <a:miter lim="800000"/>
              <a:headEnd/>
              <a:tailEnd/>
            </a:ln>
            <a:effectLst/>
          </p:spPr>
          <p:txBody>
            <a:bodyPr wrap="none">
              <a:spAutoFit/>
            </a:bodyPr>
            <a:lstStyle/>
            <a:p>
              <a:r>
                <a:rPr lang="en-US" altLang="zh-TW" sz="2400">
                  <a:latin typeface="Times New Roman" pitchFamily="18" charset="0"/>
                </a:rPr>
                <a:t>fp</a:t>
              </a:r>
            </a:p>
            <a:p>
              <a:endParaRPr lang="en-US" altLang="zh-TW" sz="2400">
                <a:latin typeface="Times New Roman" pitchFamily="18" charset="0"/>
              </a:endParaRPr>
            </a:p>
            <a:p>
              <a:r>
                <a:rPr lang="en-US" altLang="zh-TW" sz="2400">
                  <a:latin typeface="Times New Roman" pitchFamily="18" charset="0"/>
                </a:rPr>
                <a:t>main</a:t>
              </a:r>
            </a:p>
          </p:txBody>
        </p:sp>
        <p:sp>
          <p:nvSpPr>
            <p:cNvPr id="15" name="Text Box 11">
              <a:extLst>
                <a:ext uri="{FF2B5EF4-FFF2-40B4-BE49-F238E27FC236}">
                  <a16:creationId xmlns:a16="http://schemas.microsoft.com/office/drawing/2014/main" id="{2F1E41DE-80DF-3340-B651-C1D47717E2C8}"/>
                </a:ext>
              </a:extLst>
            </p:cNvPr>
            <p:cNvSpPr txBox="1">
              <a:spLocks noChangeArrowheads="1"/>
            </p:cNvSpPr>
            <p:nvPr/>
          </p:nvSpPr>
          <p:spPr bwMode="auto">
            <a:xfrm>
              <a:off x="8099425" y="2020888"/>
              <a:ext cx="438150" cy="1187450"/>
            </a:xfrm>
            <a:prstGeom prst="rect">
              <a:avLst/>
            </a:prstGeom>
            <a:noFill/>
            <a:ln w="9525">
              <a:noFill/>
              <a:miter lim="800000"/>
              <a:headEnd/>
              <a:tailEnd/>
            </a:ln>
            <a:effectLst/>
          </p:spPr>
          <p:txBody>
            <a:bodyPr wrap="none">
              <a:spAutoFit/>
            </a:bodyPr>
            <a:lstStyle/>
            <a:p>
              <a:r>
                <a:rPr lang="en-US" altLang="zh-TW" sz="2400">
                  <a:latin typeface="Times New Roman" pitchFamily="18" charset="0"/>
                </a:rPr>
                <a:t>fp</a:t>
              </a:r>
            </a:p>
            <a:p>
              <a:endParaRPr lang="en-US" altLang="zh-TW" sz="2400">
                <a:latin typeface="Times New Roman" pitchFamily="18" charset="0"/>
              </a:endParaRPr>
            </a:p>
            <a:p>
              <a:r>
                <a:rPr lang="en-US" altLang="zh-TW" sz="2400">
                  <a:latin typeface="Times New Roman" pitchFamily="18" charset="0"/>
                </a:rPr>
                <a:t>al</a:t>
              </a:r>
            </a:p>
          </p:txBody>
        </p:sp>
        <p:graphicFrame>
          <p:nvGraphicFramePr>
            <p:cNvPr id="17" name="Object 13">
              <a:extLst>
                <a:ext uri="{FF2B5EF4-FFF2-40B4-BE49-F238E27FC236}">
                  <a16:creationId xmlns:a16="http://schemas.microsoft.com/office/drawing/2014/main" id="{1443DB2C-6223-D442-914C-8F638E53B27B}"/>
                </a:ext>
              </a:extLst>
            </p:cNvPr>
            <p:cNvGraphicFramePr>
              <a:graphicFrameLocks noChangeAspect="1"/>
            </p:cNvGraphicFramePr>
            <p:nvPr/>
          </p:nvGraphicFramePr>
          <p:xfrm>
            <a:off x="5199063" y="1382713"/>
            <a:ext cx="2741612" cy="4065587"/>
          </p:xfrm>
          <a:graphic>
            <a:graphicData uri="http://schemas.openxmlformats.org/presentationml/2006/ole">
              <mc:AlternateContent xmlns:mc="http://schemas.openxmlformats.org/markup-compatibility/2006">
                <mc:Choice xmlns:v="urn:schemas-microsoft-com:vml" Requires="v">
                  <p:oleObj spid="_x0000_s51566" name="文件" r:id="rId6" imgW="2610000" imgH="4308480" progId="Word.Document.8">
                    <p:embed/>
                  </p:oleObj>
                </mc:Choice>
                <mc:Fallback>
                  <p:oleObj name="文件" r:id="rId6" imgW="2610000" imgH="4308480" progId="Word.Document.8">
                    <p:embed/>
                    <p:pic>
                      <p:nvPicPr>
                        <p:cNvPr id="1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063" y="1382713"/>
                          <a:ext cx="2741612" cy="406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4">
              <a:extLst>
                <a:ext uri="{FF2B5EF4-FFF2-40B4-BE49-F238E27FC236}">
                  <a16:creationId xmlns:a16="http://schemas.microsoft.com/office/drawing/2014/main" id="{28A8D5F5-C8C1-C54D-B64C-D720E66775D6}"/>
                </a:ext>
              </a:extLst>
            </p:cNvPr>
            <p:cNvSpPr>
              <a:spLocks noChangeShapeType="1"/>
            </p:cNvSpPr>
            <p:nvPr/>
          </p:nvSpPr>
          <p:spPr bwMode="auto">
            <a:xfrm flipH="1">
              <a:off x="7853363" y="2268538"/>
              <a:ext cx="227012" cy="0"/>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9" name="Text Box 15">
              <a:extLst>
                <a:ext uri="{FF2B5EF4-FFF2-40B4-BE49-F238E27FC236}">
                  <a16:creationId xmlns:a16="http://schemas.microsoft.com/office/drawing/2014/main" id="{94D4F2D9-47F5-F344-BCDF-4549EF836BEC}"/>
                </a:ext>
              </a:extLst>
            </p:cNvPr>
            <p:cNvSpPr txBox="1">
              <a:spLocks noChangeArrowheads="1"/>
            </p:cNvSpPr>
            <p:nvPr/>
          </p:nvSpPr>
          <p:spPr bwMode="auto">
            <a:xfrm>
              <a:off x="395288" y="1285875"/>
              <a:ext cx="4445000" cy="888420"/>
            </a:xfrm>
            <a:prstGeom prst="rect">
              <a:avLst/>
            </a:prstGeom>
            <a:noFill/>
            <a:ln w="9525">
              <a:noFill/>
              <a:miter lim="800000"/>
              <a:headEnd/>
              <a:tailEnd/>
            </a:ln>
            <a:effectLst/>
          </p:spPr>
          <p:txBody>
            <a:bodyPr>
              <a:spAutoFit/>
            </a:bodyPr>
            <a:lstStyle/>
            <a:p>
              <a:pPr algn="just"/>
              <a:r>
                <a:rPr lang="en-US" altLang="zh-TW" sz="2400" dirty="0"/>
                <a:t>stack frame of recursive function call </a:t>
              </a:r>
            </a:p>
          </p:txBody>
        </p:sp>
        <p:sp>
          <p:nvSpPr>
            <p:cNvPr id="20" name="Text Box 16">
              <a:extLst>
                <a:ext uri="{FF2B5EF4-FFF2-40B4-BE49-F238E27FC236}">
                  <a16:creationId xmlns:a16="http://schemas.microsoft.com/office/drawing/2014/main" id="{E0B6224D-8A0B-A94C-9A24-046BC39AA3A3}"/>
                </a:ext>
              </a:extLst>
            </p:cNvPr>
            <p:cNvSpPr txBox="1">
              <a:spLocks noChangeArrowheads="1"/>
            </p:cNvSpPr>
            <p:nvPr/>
          </p:nvSpPr>
          <p:spPr bwMode="auto">
            <a:xfrm>
              <a:off x="1403350" y="2222500"/>
              <a:ext cx="2439988" cy="457200"/>
            </a:xfrm>
            <a:prstGeom prst="rect">
              <a:avLst/>
            </a:prstGeom>
            <a:noFill/>
            <a:ln w="9525">
              <a:noFill/>
              <a:miter lim="800000"/>
              <a:headEnd/>
              <a:tailEnd/>
            </a:ln>
            <a:effectLst/>
          </p:spPr>
          <p:txBody>
            <a:bodyPr wrap="none">
              <a:spAutoFit/>
            </a:bodyPr>
            <a:lstStyle/>
            <a:p>
              <a:pPr algn="ctr"/>
              <a:r>
                <a:rPr lang="en-US" altLang="zh-TW" sz="2400" dirty="0">
                  <a:latin typeface="Times New Roman" pitchFamily="18" charset="0"/>
                </a:rPr>
                <a:t>(activation record)</a:t>
              </a:r>
            </a:p>
          </p:txBody>
        </p:sp>
        <p:sp>
          <p:nvSpPr>
            <p:cNvPr id="21" name="Text Box 17">
              <a:extLst>
                <a:ext uri="{FF2B5EF4-FFF2-40B4-BE49-F238E27FC236}">
                  <a16:creationId xmlns:a16="http://schemas.microsoft.com/office/drawing/2014/main" id="{96E22B83-3818-9042-A877-F0465B59A127}"/>
                </a:ext>
              </a:extLst>
            </p:cNvPr>
            <p:cNvSpPr txBox="1">
              <a:spLocks noChangeArrowheads="1"/>
            </p:cNvSpPr>
            <p:nvPr/>
          </p:nvSpPr>
          <p:spPr bwMode="auto">
            <a:xfrm>
              <a:off x="1258888" y="4202113"/>
              <a:ext cx="2565400" cy="336550"/>
            </a:xfrm>
            <a:prstGeom prst="rect">
              <a:avLst/>
            </a:prstGeom>
            <a:noFill/>
            <a:ln w="9525">
              <a:noFill/>
              <a:miter lim="800000"/>
              <a:headEnd/>
              <a:tailEnd/>
            </a:ln>
            <a:effectLst/>
          </p:spPr>
          <p:txBody>
            <a:bodyPr wrap="none">
              <a:spAutoFit/>
            </a:bodyPr>
            <a:lstStyle/>
            <a:p>
              <a:pPr algn="ctr"/>
              <a:r>
                <a:rPr lang="en-US" altLang="zh-TW" sz="1400" dirty="0">
                  <a:solidFill>
                    <a:srgbClr val="CC3300"/>
                  </a:solidFill>
                  <a:latin typeface="Times New Roman" pitchFamily="18" charset="0"/>
                </a:rPr>
                <a:t>stack frame of invoking function</a:t>
              </a:r>
              <a:r>
                <a:rPr lang="en-US" altLang="zh-TW" sz="1600" dirty="0">
                  <a:solidFill>
                    <a:srgbClr val="CC3300"/>
                  </a:solidFill>
                  <a:latin typeface="Times New Roman" pitchFamily="18" charset="0"/>
                </a:rPr>
                <a:t> </a:t>
              </a:r>
            </a:p>
          </p:txBody>
        </p:sp>
        <p:sp>
          <p:nvSpPr>
            <p:cNvPr id="22" name="Line 18">
              <a:extLst>
                <a:ext uri="{FF2B5EF4-FFF2-40B4-BE49-F238E27FC236}">
                  <a16:creationId xmlns:a16="http://schemas.microsoft.com/office/drawing/2014/main" id="{411F3305-A369-0B4D-AC31-1031B47D170A}"/>
                </a:ext>
              </a:extLst>
            </p:cNvPr>
            <p:cNvSpPr>
              <a:spLocks noChangeShapeType="1"/>
            </p:cNvSpPr>
            <p:nvPr/>
          </p:nvSpPr>
          <p:spPr bwMode="auto">
            <a:xfrm>
              <a:off x="5289550" y="3255963"/>
              <a:ext cx="2489200" cy="0"/>
            </a:xfrm>
            <a:prstGeom prst="line">
              <a:avLst/>
            </a:prstGeom>
            <a:noFill/>
            <a:ln w="28575">
              <a:solidFill>
                <a:srgbClr val="000000"/>
              </a:solidFill>
              <a:round/>
              <a:headEnd/>
              <a:tailEnd/>
            </a:ln>
            <a:effectLst/>
          </p:spPr>
          <p:txBody>
            <a:bodyPr wrap="none" anchor="ctr"/>
            <a:lstStyle/>
            <a:p>
              <a:endParaRPr lang="zh-TW" altLang="en-US"/>
            </a:p>
          </p:txBody>
        </p:sp>
        <p:sp>
          <p:nvSpPr>
            <p:cNvPr id="23" name="Text Box 19">
              <a:extLst>
                <a:ext uri="{FF2B5EF4-FFF2-40B4-BE49-F238E27FC236}">
                  <a16:creationId xmlns:a16="http://schemas.microsoft.com/office/drawing/2014/main" id="{E99034C4-439A-6E4E-843D-CDBC0B774E76}"/>
                </a:ext>
              </a:extLst>
            </p:cNvPr>
            <p:cNvSpPr txBox="1">
              <a:spLocks noChangeArrowheads="1"/>
            </p:cNvSpPr>
            <p:nvPr/>
          </p:nvSpPr>
          <p:spPr bwMode="auto">
            <a:xfrm>
              <a:off x="755650" y="5208588"/>
              <a:ext cx="3598863" cy="396875"/>
            </a:xfrm>
            <a:prstGeom prst="rect">
              <a:avLst/>
            </a:prstGeom>
            <a:noFill/>
            <a:ln w="9525">
              <a:noFill/>
              <a:miter lim="800000"/>
              <a:headEnd/>
              <a:tailEnd/>
            </a:ln>
            <a:effectLst/>
          </p:spPr>
          <p:txBody>
            <a:bodyPr wrap="none">
              <a:spAutoFit/>
            </a:bodyPr>
            <a:lstStyle/>
            <a:p>
              <a:pPr algn="ctr"/>
              <a:r>
                <a:rPr lang="en-US" altLang="zh-TW" sz="2000">
                  <a:solidFill>
                    <a:schemeClr val="tx2"/>
                  </a:solidFill>
                  <a:latin typeface="Times New Roman" pitchFamily="18" charset="0"/>
                </a:rPr>
                <a:t>system stack</a:t>
              </a:r>
              <a:r>
                <a:rPr lang="en-US" altLang="zh-TW" sz="2000">
                  <a:solidFill>
                    <a:schemeClr val="accent2"/>
                  </a:solidFill>
                  <a:latin typeface="Times New Roman" pitchFamily="18" charset="0"/>
                </a:rPr>
                <a:t> </a:t>
              </a:r>
              <a:r>
                <a:rPr lang="en-US" altLang="zh-TW" sz="2000">
                  <a:solidFill>
                    <a:srgbClr val="CC3300"/>
                  </a:solidFill>
                  <a:latin typeface="Times New Roman" pitchFamily="18" charset="0"/>
                </a:rPr>
                <a:t>before</a:t>
              </a:r>
              <a:r>
                <a:rPr lang="en-US" altLang="zh-TW" sz="2000">
                  <a:solidFill>
                    <a:schemeClr val="accent2"/>
                  </a:solidFill>
                  <a:latin typeface="Times New Roman" pitchFamily="18" charset="0"/>
                </a:rPr>
                <a:t> </a:t>
              </a:r>
              <a:r>
                <a:rPr lang="en-US" altLang="zh-TW" sz="2000">
                  <a:solidFill>
                    <a:schemeClr val="tx2"/>
                  </a:solidFill>
                  <a:latin typeface="Times New Roman" pitchFamily="18" charset="0"/>
                </a:rPr>
                <a:t>a1 is invoked</a:t>
              </a:r>
            </a:p>
          </p:txBody>
        </p:sp>
        <p:sp>
          <p:nvSpPr>
            <p:cNvPr id="24" name="Text Box 20">
              <a:extLst>
                <a:ext uri="{FF2B5EF4-FFF2-40B4-BE49-F238E27FC236}">
                  <a16:creationId xmlns:a16="http://schemas.microsoft.com/office/drawing/2014/main" id="{3E56C18F-F14E-0B45-A765-9AD1A97B1BC8}"/>
                </a:ext>
              </a:extLst>
            </p:cNvPr>
            <p:cNvSpPr txBox="1">
              <a:spLocks noChangeArrowheads="1"/>
            </p:cNvSpPr>
            <p:nvPr/>
          </p:nvSpPr>
          <p:spPr bwMode="auto">
            <a:xfrm>
              <a:off x="4873625" y="5183188"/>
              <a:ext cx="3414713" cy="396875"/>
            </a:xfrm>
            <a:prstGeom prst="rect">
              <a:avLst/>
            </a:prstGeom>
            <a:noFill/>
            <a:ln w="9525">
              <a:noFill/>
              <a:miter lim="800000"/>
              <a:headEnd/>
              <a:tailEnd/>
            </a:ln>
            <a:effectLst/>
          </p:spPr>
          <p:txBody>
            <a:bodyPr wrap="none">
              <a:spAutoFit/>
            </a:bodyPr>
            <a:lstStyle/>
            <a:p>
              <a:pPr algn="ctr"/>
              <a:r>
                <a:rPr lang="en-US" altLang="zh-TW" sz="2000" dirty="0">
                  <a:solidFill>
                    <a:schemeClr val="tx2"/>
                  </a:solidFill>
                  <a:latin typeface="Times New Roman" pitchFamily="18" charset="0"/>
                </a:rPr>
                <a:t>system stack</a:t>
              </a:r>
              <a:r>
                <a:rPr lang="en-US" altLang="zh-TW" sz="2000" dirty="0">
                  <a:solidFill>
                    <a:schemeClr val="accent2"/>
                  </a:solidFill>
                  <a:latin typeface="Times New Roman" pitchFamily="18" charset="0"/>
                </a:rPr>
                <a:t> </a:t>
              </a:r>
              <a:r>
                <a:rPr lang="en-US" altLang="zh-TW" sz="2000" dirty="0">
                  <a:solidFill>
                    <a:srgbClr val="CC3300"/>
                  </a:solidFill>
                  <a:latin typeface="Times New Roman" pitchFamily="18" charset="0"/>
                </a:rPr>
                <a:t>after</a:t>
              </a:r>
              <a:r>
                <a:rPr lang="en-US" altLang="zh-TW" sz="2000" dirty="0">
                  <a:solidFill>
                    <a:schemeClr val="accent2"/>
                  </a:solidFill>
                  <a:latin typeface="Times New Roman" pitchFamily="18" charset="0"/>
                </a:rPr>
                <a:t> </a:t>
              </a:r>
              <a:r>
                <a:rPr lang="en-US" altLang="zh-TW" sz="2000" dirty="0">
                  <a:solidFill>
                    <a:schemeClr val="tx2"/>
                  </a:solidFill>
                  <a:latin typeface="Times New Roman" pitchFamily="18" charset="0"/>
                </a:rPr>
                <a:t>a1 is invoked</a:t>
              </a:r>
            </a:p>
          </p:txBody>
        </p:sp>
        <p:sp>
          <p:nvSpPr>
            <p:cNvPr id="25" name="Text Box 21">
              <a:extLst>
                <a:ext uri="{FF2B5EF4-FFF2-40B4-BE49-F238E27FC236}">
                  <a16:creationId xmlns:a16="http://schemas.microsoft.com/office/drawing/2014/main" id="{B9AC02C2-43A2-FD46-835D-09C60BEA7352}"/>
                </a:ext>
              </a:extLst>
            </p:cNvPr>
            <p:cNvSpPr txBox="1">
              <a:spLocks noChangeArrowheads="1"/>
            </p:cNvSpPr>
            <p:nvPr/>
          </p:nvSpPr>
          <p:spPr bwMode="auto">
            <a:xfrm>
              <a:off x="779463" y="2714625"/>
              <a:ext cx="3702050" cy="396875"/>
            </a:xfrm>
            <a:prstGeom prst="rect">
              <a:avLst/>
            </a:prstGeom>
            <a:noFill/>
            <a:ln w="9525">
              <a:noFill/>
              <a:miter lim="800000"/>
              <a:headEnd/>
              <a:tailEnd/>
            </a:ln>
            <a:effectLst/>
          </p:spPr>
          <p:txBody>
            <a:bodyPr wrap="none">
              <a:spAutoFit/>
            </a:bodyPr>
            <a:lstStyle/>
            <a:p>
              <a:r>
                <a:rPr lang="en-US" altLang="zh-TW" sz="2000" dirty="0" err="1">
                  <a:latin typeface="Times New Roman" pitchFamily="18" charset="0"/>
                </a:rPr>
                <a:t>fp</a:t>
              </a:r>
              <a:r>
                <a:rPr lang="en-US" altLang="zh-TW" sz="2000" dirty="0">
                  <a:latin typeface="Times New Roman" pitchFamily="18" charset="0"/>
                </a:rPr>
                <a:t>: a pointer to current stack frame</a:t>
              </a:r>
            </a:p>
          </p:txBody>
        </p:sp>
      </p:grpSp>
    </p:spTree>
    <p:extLst>
      <p:ext uri="{BB962C8B-B14F-4D97-AF65-F5344CB8AC3E}">
        <p14:creationId xmlns:p14="http://schemas.microsoft.com/office/powerpoint/2010/main" val="21157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8</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dirty="0"/>
              <a:t>All recursive algorithm can be rewritten </a:t>
            </a:r>
            <a:r>
              <a:rPr lang="en-US" sz="4800" b="1" i="1" dirty="0">
                <a:solidFill>
                  <a:srgbClr val="FF0000"/>
                </a:solidFill>
              </a:rPr>
              <a:t>iteratively</a:t>
            </a:r>
            <a:r>
              <a:rPr lang="en-US" sz="4800" b="1" i="1" dirty="0"/>
              <a:t> using either flat for-loop or stack</a:t>
            </a:r>
          </a:p>
        </p:txBody>
      </p:sp>
    </p:spTree>
    <p:extLst>
      <p:ext uri="{BB962C8B-B14F-4D97-AF65-F5344CB8AC3E}">
        <p14:creationId xmlns:p14="http://schemas.microsoft.com/office/powerpoint/2010/main" val="305512362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E895E8-57B2-194F-BB91-1AAB050C2027}"/>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7242A70F-76EB-AD4B-9122-0EBBA3FC5046}"/>
              </a:ext>
            </a:extLst>
          </p:cNvPr>
          <p:cNvSpPr>
            <a:spLocks noGrp="1"/>
          </p:cNvSpPr>
          <p:nvPr>
            <p:ph type="title"/>
          </p:nvPr>
        </p:nvSpPr>
        <p:spPr/>
        <p:txBody>
          <a:bodyPr/>
          <a:lstStyle/>
          <a:p>
            <a:r>
              <a:rPr lang="en-US" dirty="0"/>
              <a:t>Queue</a:t>
            </a:r>
          </a:p>
        </p:txBody>
      </p:sp>
      <p:sp>
        <p:nvSpPr>
          <p:cNvPr id="4" name="Content Placeholder 3">
            <a:extLst>
              <a:ext uri="{FF2B5EF4-FFF2-40B4-BE49-F238E27FC236}">
                <a16:creationId xmlns:a16="http://schemas.microsoft.com/office/drawing/2014/main" id="{F9D947E8-8BFF-4043-AA7C-D3B838A09B2B}"/>
              </a:ext>
            </a:extLst>
          </p:cNvPr>
          <p:cNvSpPr>
            <a:spLocks noGrp="1"/>
          </p:cNvSpPr>
          <p:nvPr>
            <p:ph idx="1"/>
          </p:nvPr>
        </p:nvSpPr>
        <p:spPr/>
        <p:txBody>
          <a:bodyPr/>
          <a:lstStyle/>
          <a:p>
            <a:r>
              <a:rPr lang="en-US" altLang="zh-TW" b="0" dirty="0"/>
              <a:t>A queue is an ordered list in which insertions and deletions are made at one end called the rear and front </a:t>
            </a:r>
          </a:p>
          <a:p>
            <a:pPr lvl="1"/>
            <a:r>
              <a:rPr lang="en-US" altLang="zh-TW" dirty="0"/>
              <a:t>Support </a:t>
            </a:r>
            <a:r>
              <a:rPr lang="en-US" altLang="zh-TW" b="1" dirty="0"/>
              <a:t>push</a:t>
            </a:r>
            <a:r>
              <a:rPr lang="en-US" altLang="zh-TW" dirty="0"/>
              <a:t> and </a:t>
            </a:r>
            <a:r>
              <a:rPr lang="en-US" altLang="zh-TW" b="1" dirty="0"/>
              <a:t>pop</a:t>
            </a:r>
            <a:r>
              <a:rPr lang="en-US" altLang="zh-TW" dirty="0"/>
              <a:t> operations and </a:t>
            </a:r>
            <a:r>
              <a:rPr lang="en-US" altLang="zh-TW" b="1" dirty="0"/>
              <a:t>front</a:t>
            </a:r>
            <a:r>
              <a:rPr lang="en-US" altLang="zh-TW" dirty="0"/>
              <a:t> query</a:t>
            </a:r>
            <a:endParaRPr lang="en-US" altLang="zh-TW" b="0" dirty="0"/>
          </a:p>
          <a:p>
            <a:r>
              <a:rPr lang="en-US" altLang="zh-TW" b="0" dirty="0"/>
              <a:t>A queue is also known as a </a:t>
            </a:r>
            <a:r>
              <a:rPr lang="en-US" altLang="zh-TW" b="0" i="1" dirty="0"/>
              <a:t>First-In-First-Out</a:t>
            </a:r>
            <a:r>
              <a:rPr lang="en-US" altLang="zh-TW" b="0" dirty="0"/>
              <a:t> (</a:t>
            </a:r>
            <a:r>
              <a:rPr lang="en-US" altLang="zh-TW" b="0" i="1" dirty="0"/>
              <a:t>LIFO</a:t>
            </a:r>
            <a:r>
              <a:rPr lang="en-US" altLang="zh-TW" b="0" dirty="0"/>
              <a:t>) list</a:t>
            </a:r>
          </a:p>
          <a:p>
            <a:r>
              <a:rPr lang="en-US" altLang="zh-TW" b="0" dirty="0"/>
              <a:t>If we add the elements </a:t>
            </a:r>
            <a:r>
              <a:rPr lang="en-US" altLang="zh-TW" b="0" i="1" dirty="0"/>
              <a:t>A</a:t>
            </a:r>
            <a:r>
              <a:rPr lang="en-US" altLang="zh-TW" b="0" dirty="0"/>
              <a:t>, </a:t>
            </a:r>
            <a:r>
              <a:rPr lang="en-US" altLang="zh-TW" b="0" i="1" dirty="0"/>
              <a:t>B</a:t>
            </a:r>
            <a:r>
              <a:rPr lang="en-US" altLang="zh-TW" b="0" dirty="0"/>
              <a:t>, </a:t>
            </a:r>
            <a:r>
              <a:rPr lang="en-US" altLang="zh-TW" b="0" i="1" dirty="0"/>
              <a:t>C</a:t>
            </a:r>
            <a:r>
              <a:rPr lang="en-US" altLang="zh-TW" b="0" dirty="0"/>
              <a:t>, </a:t>
            </a:r>
            <a:r>
              <a:rPr lang="en-US" altLang="zh-TW" b="0" i="1" dirty="0"/>
              <a:t>D</a:t>
            </a:r>
            <a:r>
              <a:rPr lang="en-US" altLang="zh-TW" b="0" dirty="0"/>
              <a:t>, </a:t>
            </a:r>
            <a:r>
              <a:rPr lang="en-US" altLang="zh-TW" b="0" i="1" dirty="0"/>
              <a:t>E</a:t>
            </a:r>
            <a:r>
              <a:rPr lang="en-US" altLang="zh-TW" b="0" dirty="0"/>
              <a:t> to the queue, in that order, then </a:t>
            </a:r>
            <a:r>
              <a:rPr lang="en-US" altLang="zh-TW" b="0" i="1" dirty="0"/>
              <a:t>A</a:t>
            </a:r>
            <a:r>
              <a:rPr lang="en-US" altLang="zh-TW" b="0" dirty="0"/>
              <a:t> is the first element we delete from the queue</a:t>
            </a:r>
            <a:endParaRPr lang="en-US" altLang="zh-TW" dirty="0"/>
          </a:p>
          <a:p>
            <a:pPr lvl="1" algn="just"/>
            <a:endParaRPr lang="en-US" altLang="zh-TW" dirty="0"/>
          </a:p>
          <a:p>
            <a:endParaRPr lang="en-US" b="0" dirty="0"/>
          </a:p>
        </p:txBody>
      </p:sp>
      <p:sp>
        <p:nvSpPr>
          <p:cNvPr id="5" name="Rectangle 4">
            <a:extLst>
              <a:ext uri="{FF2B5EF4-FFF2-40B4-BE49-F238E27FC236}">
                <a16:creationId xmlns:a16="http://schemas.microsoft.com/office/drawing/2014/main" id="{6E5814D5-3090-3D46-A752-1020301501C4}"/>
              </a:ext>
            </a:extLst>
          </p:cNvPr>
          <p:cNvSpPr>
            <a:spLocks noChangeArrowheads="1"/>
          </p:cNvSpPr>
          <p:nvPr/>
        </p:nvSpPr>
        <p:spPr bwMode="auto">
          <a:xfrm>
            <a:off x="15985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6" name="Rectangle 5">
            <a:extLst>
              <a:ext uri="{FF2B5EF4-FFF2-40B4-BE49-F238E27FC236}">
                <a16:creationId xmlns:a16="http://schemas.microsoft.com/office/drawing/2014/main" id="{8A17B36F-BCD8-1A46-9A3A-FAEFB4623FE0}"/>
              </a:ext>
            </a:extLst>
          </p:cNvPr>
          <p:cNvSpPr>
            <a:spLocks noChangeArrowheads="1"/>
          </p:cNvSpPr>
          <p:nvPr/>
        </p:nvSpPr>
        <p:spPr bwMode="auto">
          <a:xfrm>
            <a:off x="21049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7" name="Rectangle 6">
            <a:extLst>
              <a:ext uri="{FF2B5EF4-FFF2-40B4-BE49-F238E27FC236}">
                <a16:creationId xmlns:a16="http://schemas.microsoft.com/office/drawing/2014/main" id="{257C1B6D-B990-1D48-9EC6-8EE704BAE9CE}"/>
              </a:ext>
            </a:extLst>
          </p:cNvPr>
          <p:cNvSpPr>
            <a:spLocks noChangeArrowheads="1"/>
          </p:cNvSpPr>
          <p:nvPr/>
        </p:nvSpPr>
        <p:spPr bwMode="auto">
          <a:xfrm>
            <a:off x="262093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8" name="Rectangle 7">
            <a:extLst>
              <a:ext uri="{FF2B5EF4-FFF2-40B4-BE49-F238E27FC236}">
                <a16:creationId xmlns:a16="http://schemas.microsoft.com/office/drawing/2014/main" id="{FC3AD261-7406-BF4A-81FB-888730344397}"/>
              </a:ext>
            </a:extLst>
          </p:cNvPr>
          <p:cNvSpPr>
            <a:spLocks noChangeArrowheads="1"/>
          </p:cNvSpPr>
          <p:nvPr/>
        </p:nvSpPr>
        <p:spPr bwMode="auto">
          <a:xfrm>
            <a:off x="31336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9" name="Rectangle 8">
            <a:extLst>
              <a:ext uri="{FF2B5EF4-FFF2-40B4-BE49-F238E27FC236}">
                <a16:creationId xmlns:a16="http://schemas.microsoft.com/office/drawing/2014/main" id="{90C9420A-5EC0-A949-BF8B-D24CB2917542}"/>
              </a:ext>
            </a:extLst>
          </p:cNvPr>
          <p:cNvSpPr>
            <a:spLocks noChangeArrowheads="1"/>
          </p:cNvSpPr>
          <p:nvPr/>
        </p:nvSpPr>
        <p:spPr bwMode="auto">
          <a:xfrm>
            <a:off x="36559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0" name="Rectangle 9">
            <a:extLst>
              <a:ext uri="{FF2B5EF4-FFF2-40B4-BE49-F238E27FC236}">
                <a16:creationId xmlns:a16="http://schemas.microsoft.com/office/drawing/2014/main" id="{08F0E124-81F4-804D-A8CE-255C66855C87}"/>
              </a:ext>
            </a:extLst>
          </p:cNvPr>
          <p:cNvSpPr>
            <a:spLocks noChangeArrowheads="1"/>
          </p:cNvSpPr>
          <p:nvPr/>
        </p:nvSpPr>
        <p:spPr bwMode="auto">
          <a:xfrm>
            <a:off x="4162399"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1" name="Rectangle 14">
            <a:extLst>
              <a:ext uri="{FF2B5EF4-FFF2-40B4-BE49-F238E27FC236}">
                <a16:creationId xmlns:a16="http://schemas.microsoft.com/office/drawing/2014/main" id="{5BD2E5DD-ABA6-F146-8460-4A7FD7E200ED}"/>
              </a:ext>
            </a:extLst>
          </p:cNvPr>
          <p:cNvSpPr>
            <a:spLocks noChangeArrowheads="1"/>
          </p:cNvSpPr>
          <p:nvPr/>
        </p:nvSpPr>
        <p:spPr bwMode="auto">
          <a:xfrm>
            <a:off x="7288186" y="4859015"/>
            <a:ext cx="514350" cy="485775"/>
          </a:xfrm>
          <a:prstGeom prst="rect">
            <a:avLst/>
          </a:prstGeom>
          <a:solidFill>
            <a:schemeClr val="accent1"/>
          </a:solidFill>
          <a:ln w="9525">
            <a:solidFill>
              <a:schemeClr val="tx1"/>
            </a:solidFill>
            <a:miter lim="800000"/>
            <a:headEnd/>
            <a:tailEnd/>
          </a:ln>
        </p:spPr>
        <p:txBody>
          <a:bodyPr wrap="none" anchor="ctr"/>
          <a:lstStyle/>
          <a:p>
            <a:endParaRPr lang="zh-TW" altLang="en-US"/>
          </a:p>
        </p:txBody>
      </p:sp>
      <p:sp>
        <p:nvSpPr>
          <p:cNvPr id="12" name="Text Box 15">
            <a:extLst>
              <a:ext uri="{FF2B5EF4-FFF2-40B4-BE49-F238E27FC236}">
                <a16:creationId xmlns:a16="http://schemas.microsoft.com/office/drawing/2014/main" id="{632D4A63-8E55-D548-897F-EC76FA41C434}"/>
              </a:ext>
            </a:extLst>
          </p:cNvPr>
          <p:cNvSpPr txBox="1">
            <a:spLocks noChangeArrowheads="1"/>
          </p:cNvSpPr>
          <p:nvPr/>
        </p:nvSpPr>
        <p:spPr bwMode="auto">
          <a:xfrm>
            <a:off x="1662086" y="4949502"/>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0</a:t>
            </a:r>
          </a:p>
        </p:txBody>
      </p:sp>
      <p:sp>
        <p:nvSpPr>
          <p:cNvPr id="13" name="Text Box 16">
            <a:extLst>
              <a:ext uri="{FF2B5EF4-FFF2-40B4-BE49-F238E27FC236}">
                <a16:creationId xmlns:a16="http://schemas.microsoft.com/office/drawing/2014/main" id="{4C9EBF6D-B228-1545-B5B3-D9707588A88A}"/>
              </a:ext>
            </a:extLst>
          </p:cNvPr>
          <p:cNvSpPr txBox="1">
            <a:spLocks noChangeArrowheads="1"/>
          </p:cNvSpPr>
          <p:nvPr/>
        </p:nvSpPr>
        <p:spPr bwMode="auto">
          <a:xfrm>
            <a:off x="2158974" y="4960615"/>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1</a:t>
            </a:r>
          </a:p>
        </p:txBody>
      </p:sp>
      <p:sp>
        <p:nvSpPr>
          <p:cNvPr id="14" name="Text Box 17">
            <a:extLst>
              <a:ext uri="{FF2B5EF4-FFF2-40B4-BE49-F238E27FC236}">
                <a16:creationId xmlns:a16="http://schemas.microsoft.com/office/drawing/2014/main" id="{400007D3-167B-C943-9AA4-8A9F53FE4A5F}"/>
              </a:ext>
            </a:extLst>
          </p:cNvPr>
          <p:cNvSpPr txBox="1">
            <a:spLocks noChangeArrowheads="1"/>
          </p:cNvSpPr>
          <p:nvPr/>
        </p:nvSpPr>
        <p:spPr bwMode="auto">
          <a:xfrm>
            <a:off x="2695549" y="4971727"/>
            <a:ext cx="368300"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2</a:t>
            </a:r>
          </a:p>
        </p:txBody>
      </p:sp>
      <p:sp>
        <p:nvSpPr>
          <p:cNvPr id="15" name="Text Box 18">
            <a:extLst>
              <a:ext uri="{FF2B5EF4-FFF2-40B4-BE49-F238E27FC236}">
                <a16:creationId xmlns:a16="http://schemas.microsoft.com/office/drawing/2014/main" id="{5BE789C7-500A-2C45-925C-FF9675C56387}"/>
              </a:ext>
            </a:extLst>
          </p:cNvPr>
          <p:cNvSpPr txBox="1">
            <a:spLocks noChangeArrowheads="1"/>
          </p:cNvSpPr>
          <p:nvPr/>
        </p:nvSpPr>
        <p:spPr bwMode="auto">
          <a:xfrm>
            <a:off x="7288186" y="4939977"/>
            <a:ext cx="585788" cy="336550"/>
          </a:xfrm>
          <a:prstGeom prst="rect">
            <a:avLst/>
          </a:prstGeom>
          <a:noFill/>
          <a:ln w="9525">
            <a:noFill/>
            <a:miter lim="800000"/>
            <a:headEnd/>
            <a:tailEnd/>
          </a:ln>
        </p:spPr>
        <p:txBody>
          <a:bodyPr>
            <a:spAutoFit/>
          </a:bodyPr>
          <a:lstStyle/>
          <a:p>
            <a:pPr>
              <a:spcBef>
                <a:spcPct val="50000"/>
              </a:spcBef>
            </a:pPr>
            <a:r>
              <a:rPr lang="en-US" altLang="zh-TW" sz="1600">
                <a:latin typeface="Times New Roman" pitchFamily="18" charset="0"/>
              </a:rPr>
              <a:t>a</a:t>
            </a:r>
            <a:r>
              <a:rPr lang="en-US" altLang="zh-TW" sz="1600" baseline="-25000">
                <a:latin typeface="Times New Roman" pitchFamily="18" charset="0"/>
              </a:rPr>
              <a:t>n-1</a:t>
            </a:r>
          </a:p>
        </p:txBody>
      </p:sp>
      <p:sp>
        <p:nvSpPr>
          <p:cNvPr id="16" name="Line 20">
            <a:extLst>
              <a:ext uri="{FF2B5EF4-FFF2-40B4-BE49-F238E27FC236}">
                <a16:creationId xmlns:a16="http://schemas.microsoft.com/office/drawing/2014/main" id="{048FF2F3-A200-C34A-9F27-0DE78EB67E34}"/>
              </a:ext>
            </a:extLst>
          </p:cNvPr>
          <p:cNvSpPr>
            <a:spLocks noChangeShapeType="1"/>
          </p:cNvSpPr>
          <p:nvPr/>
        </p:nvSpPr>
        <p:spPr bwMode="auto">
          <a:xfrm>
            <a:off x="1598586" y="5344790"/>
            <a:ext cx="4614863" cy="0"/>
          </a:xfrm>
          <a:prstGeom prst="line">
            <a:avLst/>
          </a:prstGeom>
          <a:noFill/>
          <a:ln w="57150">
            <a:solidFill>
              <a:schemeClr val="tx1"/>
            </a:solidFill>
            <a:round/>
            <a:headEnd/>
            <a:tailEnd/>
          </a:ln>
        </p:spPr>
        <p:txBody>
          <a:bodyPr/>
          <a:lstStyle/>
          <a:p>
            <a:endParaRPr lang="zh-TW" altLang="en-US"/>
          </a:p>
        </p:txBody>
      </p:sp>
      <p:sp>
        <p:nvSpPr>
          <p:cNvPr id="17" name="Line 21">
            <a:extLst>
              <a:ext uri="{FF2B5EF4-FFF2-40B4-BE49-F238E27FC236}">
                <a16:creationId xmlns:a16="http://schemas.microsoft.com/office/drawing/2014/main" id="{494B06E8-2705-4C4D-9E00-3AEFAA8F576F}"/>
              </a:ext>
            </a:extLst>
          </p:cNvPr>
          <p:cNvSpPr>
            <a:spLocks noChangeShapeType="1"/>
          </p:cNvSpPr>
          <p:nvPr/>
        </p:nvSpPr>
        <p:spPr bwMode="auto">
          <a:xfrm>
            <a:off x="1598586" y="4859015"/>
            <a:ext cx="4614863" cy="0"/>
          </a:xfrm>
          <a:prstGeom prst="line">
            <a:avLst/>
          </a:prstGeom>
          <a:noFill/>
          <a:ln w="57150">
            <a:solidFill>
              <a:schemeClr val="tx1"/>
            </a:solidFill>
            <a:round/>
            <a:headEnd/>
            <a:tailEnd/>
          </a:ln>
        </p:spPr>
        <p:txBody>
          <a:bodyPr/>
          <a:lstStyle/>
          <a:p>
            <a:endParaRPr lang="zh-TW" altLang="en-US"/>
          </a:p>
        </p:txBody>
      </p:sp>
      <p:sp>
        <p:nvSpPr>
          <p:cNvPr id="18" name="Line 22">
            <a:extLst>
              <a:ext uri="{FF2B5EF4-FFF2-40B4-BE49-F238E27FC236}">
                <a16:creationId xmlns:a16="http://schemas.microsoft.com/office/drawing/2014/main" id="{39C2BE9C-A350-6D49-811B-47C291BB68CB}"/>
              </a:ext>
            </a:extLst>
          </p:cNvPr>
          <p:cNvSpPr>
            <a:spLocks noChangeShapeType="1"/>
          </p:cNvSpPr>
          <p:nvPr/>
        </p:nvSpPr>
        <p:spPr bwMode="auto">
          <a:xfrm flipH="1">
            <a:off x="6513486" y="5095552"/>
            <a:ext cx="647700" cy="0"/>
          </a:xfrm>
          <a:prstGeom prst="line">
            <a:avLst/>
          </a:prstGeom>
          <a:noFill/>
          <a:ln w="57150">
            <a:solidFill>
              <a:srgbClr val="3333FF"/>
            </a:solidFill>
            <a:round/>
            <a:headEnd/>
            <a:tailEnd type="triangle" w="med" len="med"/>
          </a:ln>
        </p:spPr>
        <p:txBody>
          <a:bodyPr/>
          <a:lstStyle/>
          <a:p>
            <a:endParaRPr lang="zh-TW" altLang="en-US"/>
          </a:p>
        </p:txBody>
      </p:sp>
      <p:sp>
        <p:nvSpPr>
          <p:cNvPr id="19" name="Line 23">
            <a:extLst>
              <a:ext uri="{FF2B5EF4-FFF2-40B4-BE49-F238E27FC236}">
                <a16:creationId xmlns:a16="http://schemas.microsoft.com/office/drawing/2014/main" id="{320FFE82-2904-604B-B220-F79743C4D77F}"/>
              </a:ext>
            </a:extLst>
          </p:cNvPr>
          <p:cNvSpPr>
            <a:spLocks noChangeShapeType="1"/>
          </p:cNvSpPr>
          <p:nvPr/>
        </p:nvSpPr>
        <p:spPr bwMode="auto">
          <a:xfrm flipH="1">
            <a:off x="785786" y="5120952"/>
            <a:ext cx="647700" cy="0"/>
          </a:xfrm>
          <a:prstGeom prst="line">
            <a:avLst/>
          </a:prstGeom>
          <a:noFill/>
          <a:ln w="57150">
            <a:solidFill>
              <a:srgbClr val="3333FF"/>
            </a:solidFill>
            <a:round/>
            <a:headEnd/>
            <a:tailEnd type="triangle" w="med" len="med"/>
          </a:ln>
        </p:spPr>
        <p:txBody>
          <a:bodyPr/>
          <a:lstStyle/>
          <a:p>
            <a:endParaRPr lang="zh-TW" altLang="en-US"/>
          </a:p>
        </p:txBody>
      </p:sp>
      <p:sp>
        <p:nvSpPr>
          <p:cNvPr id="20" name="Line 24">
            <a:extLst>
              <a:ext uri="{FF2B5EF4-FFF2-40B4-BE49-F238E27FC236}">
                <a16:creationId xmlns:a16="http://schemas.microsoft.com/office/drawing/2014/main" id="{07C48EC0-C5EC-D049-B978-28B9A60E521B}"/>
              </a:ext>
            </a:extLst>
          </p:cNvPr>
          <p:cNvSpPr>
            <a:spLocks noChangeShapeType="1"/>
          </p:cNvSpPr>
          <p:nvPr/>
        </p:nvSpPr>
        <p:spPr bwMode="auto">
          <a:xfrm flipV="1">
            <a:off x="1804961" y="5457502"/>
            <a:ext cx="0" cy="317500"/>
          </a:xfrm>
          <a:prstGeom prst="line">
            <a:avLst/>
          </a:prstGeom>
          <a:noFill/>
          <a:ln w="9525">
            <a:solidFill>
              <a:schemeClr val="tx1"/>
            </a:solidFill>
            <a:round/>
            <a:headEnd/>
            <a:tailEnd type="triangle" w="med" len="med"/>
          </a:ln>
        </p:spPr>
        <p:txBody>
          <a:bodyPr/>
          <a:lstStyle/>
          <a:p>
            <a:endParaRPr lang="zh-TW" altLang="en-US"/>
          </a:p>
        </p:txBody>
      </p:sp>
      <p:sp>
        <p:nvSpPr>
          <p:cNvPr id="21" name="Line 25">
            <a:extLst>
              <a:ext uri="{FF2B5EF4-FFF2-40B4-BE49-F238E27FC236}">
                <a16:creationId xmlns:a16="http://schemas.microsoft.com/office/drawing/2014/main" id="{8E3DB989-F835-A546-8959-4D635D8448E4}"/>
              </a:ext>
            </a:extLst>
          </p:cNvPr>
          <p:cNvSpPr>
            <a:spLocks noChangeShapeType="1"/>
          </p:cNvSpPr>
          <p:nvPr/>
        </p:nvSpPr>
        <p:spPr bwMode="auto">
          <a:xfrm flipV="1">
            <a:off x="4421161" y="5432102"/>
            <a:ext cx="0" cy="317500"/>
          </a:xfrm>
          <a:prstGeom prst="line">
            <a:avLst/>
          </a:prstGeom>
          <a:noFill/>
          <a:ln w="9525">
            <a:solidFill>
              <a:schemeClr val="tx1"/>
            </a:solidFill>
            <a:round/>
            <a:headEnd/>
            <a:tailEnd type="triangle" w="med" len="med"/>
          </a:ln>
        </p:spPr>
        <p:txBody>
          <a:bodyPr/>
          <a:lstStyle/>
          <a:p>
            <a:endParaRPr lang="zh-TW" altLang="en-US"/>
          </a:p>
        </p:txBody>
      </p:sp>
      <p:sp>
        <p:nvSpPr>
          <p:cNvPr id="22" name="Text Box 26">
            <a:extLst>
              <a:ext uri="{FF2B5EF4-FFF2-40B4-BE49-F238E27FC236}">
                <a16:creationId xmlns:a16="http://schemas.microsoft.com/office/drawing/2014/main" id="{7E24C874-8943-824A-9CED-4D760CBF807D}"/>
              </a:ext>
            </a:extLst>
          </p:cNvPr>
          <p:cNvSpPr txBox="1">
            <a:spLocks noChangeArrowheads="1"/>
          </p:cNvSpPr>
          <p:nvPr/>
        </p:nvSpPr>
        <p:spPr bwMode="auto">
          <a:xfrm>
            <a:off x="1525561" y="5762302"/>
            <a:ext cx="6477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front</a:t>
            </a:r>
          </a:p>
        </p:txBody>
      </p:sp>
      <p:sp>
        <p:nvSpPr>
          <p:cNvPr id="23" name="Text Box 27">
            <a:extLst>
              <a:ext uri="{FF2B5EF4-FFF2-40B4-BE49-F238E27FC236}">
                <a16:creationId xmlns:a16="http://schemas.microsoft.com/office/drawing/2014/main" id="{61C62B75-C826-334F-BC54-3F024C4A6B2D}"/>
              </a:ext>
            </a:extLst>
          </p:cNvPr>
          <p:cNvSpPr txBox="1">
            <a:spLocks noChangeArrowheads="1"/>
          </p:cNvSpPr>
          <p:nvPr/>
        </p:nvSpPr>
        <p:spPr bwMode="auto">
          <a:xfrm>
            <a:off x="4167161" y="5724202"/>
            <a:ext cx="558800" cy="366713"/>
          </a:xfrm>
          <a:prstGeom prst="rect">
            <a:avLst/>
          </a:prstGeom>
          <a:noFill/>
          <a:ln w="9525">
            <a:noFill/>
            <a:miter lim="800000"/>
            <a:headEnd/>
            <a:tailEnd/>
          </a:ln>
        </p:spPr>
        <p:txBody>
          <a:bodyPr>
            <a:spAutoFit/>
          </a:bodyPr>
          <a:lstStyle/>
          <a:p>
            <a:pPr>
              <a:spcBef>
                <a:spcPct val="50000"/>
              </a:spcBef>
            </a:pPr>
            <a:r>
              <a:rPr lang="en-US" altLang="zh-TW">
                <a:latin typeface="Times New Roman" pitchFamily="18" charset="0"/>
              </a:rPr>
              <a:t>rear</a:t>
            </a:r>
          </a:p>
        </p:txBody>
      </p:sp>
      <p:sp>
        <p:nvSpPr>
          <p:cNvPr id="24" name="Rectangle 28">
            <a:extLst>
              <a:ext uri="{FF2B5EF4-FFF2-40B4-BE49-F238E27FC236}">
                <a16:creationId xmlns:a16="http://schemas.microsoft.com/office/drawing/2014/main" id="{F45BD1DC-E246-C147-8DFE-F2300FA945C3}"/>
              </a:ext>
            </a:extLst>
          </p:cNvPr>
          <p:cNvSpPr>
            <a:spLocks noChangeArrowheads="1"/>
          </p:cNvSpPr>
          <p:nvPr/>
        </p:nvSpPr>
        <p:spPr bwMode="auto">
          <a:xfrm>
            <a:off x="4670399" y="4871715"/>
            <a:ext cx="514350" cy="485775"/>
          </a:xfrm>
          <a:prstGeom prst="rect">
            <a:avLst/>
          </a:prstGeom>
          <a:noFill/>
          <a:ln w="9525">
            <a:solidFill>
              <a:schemeClr val="tx1"/>
            </a:solidFill>
            <a:miter lim="800000"/>
            <a:headEnd/>
            <a:tailEnd/>
          </a:ln>
        </p:spPr>
        <p:txBody>
          <a:bodyPr wrap="none" anchor="ctr"/>
          <a:lstStyle/>
          <a:p>
            <a:endParaRPr lang="zh-TW" altLang="en-US"/>
          </a:p>
        </p:txBody>
      </p:sp>
      <p:sp>
        <p:nvSpPr>
          <p:cNvPr id="25" name="Rectangle 29">
            <a:extLst>
              <a:ext uri="{FF2B5EF4-FFF2-40B4-BE49-F238E27FC236}">
                <a16:creationId xmlns:a16="http://schemas.microsoft.com/office/drawing/2014/main" id="{C34205BD-ED3E-CB4E-991B-DA45CB66ED6B}"/>
              </a:ext>
            </a:extLst>
          </p:cNvPr>
          <p:cNvSpPr>
            <a:spLocks noChangeArrowheads="1"/>
          </p:cNvSpPr>
          <p:nvPr/>
        </p:nvSpPr>
        <p:spPr bwMode="auto">
          <a:xfrm>
            <a:off x="5686399" y="4871715"/>
            <a:ext cx="514350" cy="485775"/>
          </a:xfrm>
          <a:prstGeom prst="rect">
            <a:avLst/>
          </a:prstGeom>
          <a:noFill/>
          <a:ln w="9525">
            <a:solidFill>
              <a:schemeClr val="tx1"/>
            </a:solidFill>
            <a:miter lim="800000"/>
            <a:headEnd/>
            <a:tailEnd/>
          </a:ln>
        </p:spPr>
        <p:txBody>
          <a:bodyPr wrap="none" anchor="ctr"/>
          <a:lstStyle/>
          <a:p>
            <a:endParaRPr lang="zh-TW" altLang="en-US"/>
          </a:p>
        </p:txBody>
      </p:sp>
    </p:spTree>
    <p:extLst>
      <p:ext uri="{BB962C8B-B14F-4D97-AF65-F5344CB8AC3E}">
        <p14:creationId xmlns:p14="http://schemas.microsoft.com/office/powerpoint/2010/main" val="2852198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365</TotalTime>
  <Words>4066</Words>
  <Application>Microsoft Macintosh PowerPoint</Application>
  <PresentationFormat>On-screen Show (4:3)</PresentationFormat>
  <Paragraphs>613</Paragraphs>
  <Slides>56</Slides>
  <Notes>37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0" baseType="lpstr">
      <vt:lpstr>標楷體</vt:lpstr>
      <vt:lpstr>San Serif</vt:lpstr>
      <vt:lpstr>San Serif</vt:lpstr>
      <vt:lpstr>Sen sarif</vt:lpstr>
      <vt:lpstr>Arial</vt:lpstr>
      <vt:lpstr>Arial Narrow</vt:lpstr>
      <vt:lpstr>Calibri</vt:lpstr>
      <vt:lpstr>Courier New</vt:lpstr>
      <vt:lpstr>Symbol</vt:lpstr>
      <vt:lpstr>Tahoma</vt:lpstr>
      <vt:lpstr>Times New Roman</vt:lpstr>
      <vt:lpstr>Wingdings</vt:lpstr>
      <vt:lpstr>Office Theme</vt:lpstr>
      <vt:lpstr>文件</vt:lpstr>
      <vt:lpstr>Lecture 4: Stack, Queue, and VLSI Floorplan</vt:lpstr>
      <vt:lpstr>Recap Sorting</vt:lpstr>
      <vt:lpstr>In fact, what you need may be …</vt:lpstr>
      <vt:lpstr>Stack</vt:lpstr>
      <vt:lpstr>Visualization of Stack</vt:lpstr>
      <vt:lpstr>std::stack</vt:lpstr>
      <vt:lpstr>Application: Recursion Stack Frame</vt:lpstr>
      <vt:lpstr>PowerPoint Presentation</vt:lpstr>
      <vt:lpstr>Queue</vt:lpstr>
      <vt:lpstr>Visualization of Queue</vt:lpstr>
      <vt:lpstr>std::queue</vt:lpstr>
      <vt:lpstr>Example: Parenthesis Problem</vt:lpstr>
      <vt:lpstr>Applications </vt:lpstr>
      <vt:lpstr>So, by how?</vt:lpstr>
      <vt:lpstr>Property</vt:lpstr>
      <vt:lpstr>Recursive Validness</vt:lpstr>
      <vt:lpstr>Recursive Validness</vt:lpstr>
      <vt:lpstr>Recursive Validness</vt:lpstr>
      <vt:lpstr>Recursive Validness</vt:lpstr>
      <vt:lpstr>PowerPoint Presentation</vt:lpstr>
      <vt:lpstr>Algorithm</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Illustration</vt:lpstr>
      <vt:lpstr>Complexity</vt:lpstr>
      <vt:lpstr>Design Automation Flow of IC</vt:lpstr>
      <vt:lpstr>Physical Layout Representation Model</vt:lpstr>
      <vt:lpstr>Floorplanning</vt:lpstr>
      <vt:lpstr>Floorplanning Problem Formulation</vt:lpstr>
      <vt:lpstr>Avoid Dead Space</vt:lpstr>
      <vt:lpstr>Computational Representation</vt:lpstr>
      <vt:lpstr>Slicing Floorplan Example</vt:lpstr>
      <vt:lpstr>Non-slicing Floorplan Example</vt:lpstr>
      <vt:lpstr>Classic Work on Floorplanning</vt:lpstr>
      <vt:lpstr>Slicing Tree Representation</vt:lpstr>
      <vt:lpstr>Postfix Traversal on a Binary Tree</vt:lpstr>
      <vt:lpstr>Example</vt:lpstr>
      <vt:lpstr>Polish Expression </vt:lpstr>
      <vt:lpstr>Verify a Postfix Expression</vt:lpstr>
      <vt:lpstr>Floorplan Optimization</vt:lpstr>
      <vt:lpstr>Illustration</vt:lpstr>
      <vt:lpstr>Solution Perturbation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77</cp:revision>
  <dcterms:created xsi:type="dcterms:W3CDTF">2020-01-29T18:16:45Z</dcterms:created>
  <dcterms:modified xsi:type="dcterms:W3CDTF">2020-01-31T00:15:37Z</dcterms:modified>
</cp:coreProperties>
</file>